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3"/>
  </p:notesMasterIdLst>
  <p:sldIdLst>
    <p:sldId id="391" r:id="rId2"/>
    <p:sldId id="430" r:id="rId3"/>
    <p:sldId id="448" r:id="rId4"/>
    <p:sldId id="433" r:id="rId5"/>
    <p:sldId id="447" r:id="rId6"/>
    <p:sldId id="435" r:id="rId7"/>
    <p:sldId id="340" r:id="rId8"/>
    <p:sldId id="436" r:id="rId9"/>
    <p:sldId id="342" r:id="rId10"/>
    <p:sldId id="382" r:id="rId11"/>
    <p:sldId id="431" r:id="rId12"/>
    <p:sldId id="393" r:id="rId13"/>
    <p:sldId id="414" r:id="rId14"/>
    <p:sldId id="420" r:id="rId15"/>
    <p:sldId id="423" r:id="rId16"/>
    <p:sldId id="416" r:id="rId17"/>
    <p:sldId id="425" r:id="rId18"/>
    <p:sldId id="446" r:id="rId19"/>
    <p:sldId id="417" r:id="rId20"/>
    <p:sldId id="410" r:id="rId21"/>
    <p:sldId id="421" r:id="rId22"/>
    <p:sldId id="438" r:id="rId23"/>
    <p:sldId id="437" r:id="rId24"/>
    <p:sldId id="445" r:id="rId25"/>
    <p:sldId id="398" r:id="rId26"/>
    <p:sldId id="440" r:id="rId27"/>
    <p:sldId id="441" r:id="rId28"/>
    <p:sldId id="442" r:id="rId29"/>
    <p:sldId id="444" r:id="rId30"/>
    <p:sldId id="367" r:id="rId31"/>
    <p:sldId id="363" r:id="rId32"/>
  </p:sldIdLst>
  <p:sldSz cx="12192000" cy="6858000"/>
  <p:notesSz cx="6858000" cy="9144000"/>
  <p:embeddedFontLst>
    <p:embeddedFont>
      <p:font typeface="Tmon몬소리 Black" panose="020B0600000101010101" charset="-127"/>
      <p:bold r:id="rId34"/>
    </p:embeddedFont>
    <p:embeddedFont>
      <p:font typeface="Cambria Math" panose="02040503050406030204" pitchFamily="18" charset="0"/>
      <p:regular r:id="rId35"/>
    </p:embeddedFont>
    <p:embeddedFont>
      <p:font typeface="Tium" panose="020B0600000101010101" charset="0"/>
      <p:bold r:id="rId36"/>
    </p:embeddedFont>
    <p:embeddedFont>
      <p:font typeface="나눔바른고딕" panose="020B0603020101020101" pitchFamily="50" charset="-127"/>
      <p:regular r:id="rId37"/>
      <p:bold r:id="rId38"/>
    </p:embeddedFont>
    <p:embeddedFont>
      <p:font typeface="나눔스퀘어 Bold" panose="020B0600000101010101" pitchFamily="50" charset="-127"/>
      <p:bold r:id="rId39"/>
    </p:embeddedFont>
    <p:embeddedFont>
      <p:font typeface="나눔스퀘어 ExtraBold" panose="020B0600000101010101" pitchFamily="50" charset="-127"/>
      <p:bold r:id="rId40"/>
    </p:embeddedFont>
    <p:embeddedFont>
      <p:font typeface="맑은 고딕" panose="020B0503020000020004" pitchFamily="50" charset="-127"/>
      <p:regular r:id="rId41"/>
      <p:bold r:id="rId42"/>
    </p:embeddedFont>
    <p:embeddedFont>
      <p:font typeface="함초롬돋움" panose="020B0604000101010101" pitchFamily="50" charset="-127"/>
      <p:regular r:id="rId43"/>
      <p:bold r:id="rId4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5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7" userDrawn="1">
          <p15:clr>
            <a:srgbClr val="A4A3A4"/>
          </p15:clr>
        </p15:guide>
        <p15:guide id="4" pos="742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hdtjrrne@gmail.com" initials="e" lastIdx="3" clrIdx="0">
    <p:extLst>
      <p:ext uri="{19B8F6BF-5375-455C-9EA6-DF929625EA0E}">
        <p15:presenceInfo xmlns:p15="http://schemas.microsoft.com/office/powerpoint/2012/main" userId="e4ca94e19cb5ee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87B6E1"/>
    <a:srgbClr val="79ADDD"/>
    <a:srgbClr val="599AD5"/>
    <a:srgbClr val="DC3C24"/>
    <a:srgbClr val="DCDBDB"/>
    <a:srgbClr val="E5E4E4"/>
    <a:srgbClr val="E269FF"/>
    <a:srgbClr val="CC00FF"/>
    <a:srgbClr val="E55D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648" y="67"/>
      </p:cViewPr>
      <p:guideLst>
        <p:guide orient="horz" pos="4156"/>
        <p:guide pos="3840"/>
        <p:guide pos="257"/>
        <p:guide pos="74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t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132CC0-F9A8-412D-B8C8-572F586A2C87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C88C1-5EC9-477A-AB67-2AD8F7B6ED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987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449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801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013D4D-6C56-4DEC-B47C-685CF8A091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5FB473B-5C0D-4943-918A-585E97A01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97BD00-309D-411C-87A9-045F7000F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820A43-D696-45D1-9C0A-11C04EEA6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583BF5-BD9F-4A2B-A3B1-5678BD66C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934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416EF-56B7-4759-8857-75CE2C57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4721D8-294C-45DC-A329-F6A1522C5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0CCD24-3F15-46C4-838A-5A8C67803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22271C-10AE-42EA-97AE-0E2C7FD9F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5E62BA-4C03-4CAC-BBC0-940F3A599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538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921E16-6A09-4ECC-8BF1-1B66B4EFF1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3761F0-3360-4868-92B6-8D68B6F50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5AF97D-1F97-4E6A-95C5-40EDE30A9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635405-DB59-4FFD-B736-E23B2EF24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0F8653-97D6-43E0-BBEC-E883AB7A1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659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47D9F-DFF0-477F-87E0-072EC0B8C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261F05-4DFD-40B4-B569-6AE5B0F81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B44546-AC01-4BB1-B192-0203F76F8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5B6094-95C3-403B-A7B6-B709DE8A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CA4FFE-9BB7-4657-AF0D-A0A43FED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680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C1AA39-B284-46BD-B00D-F5090CD48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424C98-75F0-4D4E-B031-217142C79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FC4CA6-8BAE-4DEE-A003-F920B85DC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8EE35-6804-42C9-89D1-39411EFA2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DFC29-ACC8-40A1-8EAC-E95B4D2C2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02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1212EB-5E52-4C71-A5D1-DCE5DD352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F98988-CD1C-4F4D-AC2D-DCAE680D4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6371C2-81A9-4FCA-AAC6-DA6FB78D6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0F4837-379A-4231-857D-9DBC116E5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849E6E-25E3-4E5B-B9EC-BAFB28722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9367C7-A0D5-49BB-965D-EA12652CD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696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78229-D474-4FDB-9742-F163A5732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0A8C91-7441-40F2-B61B-96A4DDDA3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B968DF-FFE5-4182-A21F-4037AFE40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AD3C82-B46E-4CD8-95AA-EDE9FE7594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BFB1EA-BB96-49F1-BCA6-3B10F0E620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000335C-80EC-45EE-9ABA-FDD415C53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54825F-904A-4C0C-B02E-973C89FBF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B65804D-B581-4470-86F6-B9994A127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008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582597-B116-4497-9A15-03E5366A1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A15419F-0406-4E51-BC39-EF0C29F74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573054-BFD9-486F-AAC5-04D073FA5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C5272B9-E798-4269-AB98-F49E2DD01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664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1A390E0-7E88-4060-AD4B-2C33186D7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6F12860-340C-4C35-A03C-F8AAF8C7B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BC1AAF-6076-49BB-B2BE-D1DC29763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685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D4EA4-1C16-41FE-91CE-110E063C8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566CB6-A007-44BB-91BD-6576F17BE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AF3C2EB-C797-480B-B3D7-3DB48B620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0F22C0-1C49-4D9B-B022-55FF0CB51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8CA945-A765-4456-90E0-232FEB5A0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7CD286-39E2-4109-93B4-7D1D54036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095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17605-69B6-4760-ADF3-F93998236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1F2CE04-985E-4D48-AA60-BAF98FBDDC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56ABC5-7214-49F8-A3B5-AF396BF50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07576D-62A2-4969-8DEF-99FC67D69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CB1D12-4A51-4E49-A117-FCF04DA30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E013DB-B405-453E-B99D-7CE0548D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3061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E591F29-8FDC-4DDA-B600-B0CCA386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40324F-B8B3-40F2-899C-1C1B889EB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30A343-A75B-4780-8B7F-7BC7B1A2A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4796D-E21C-4D04-B80D-9BD1B2ABF132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86F4A6-F48A-450B-BD87-FC37C934E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6A0215-3145-41AA-8480-1C84D7A7A6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3FC67-30CB-462C-942A-91EFD6343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415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5" Type="http://schemas.microsoft.com/office/2007/relationships/hdphoto" Target="../media/hdphoto3.wdp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3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0.png"/><Relationship Id="rId5" Type="http://schemas.openxmlformats.org/officeDocument/2006/relationships/image" Target="../media/image290.png"/><Relationship Id="rId4" Type="http://schemas.openxmlformats.org/officeDocument/2006/relationships/image" Target="../media/image28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3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0.png"/><Relationship Id="rId5" Type="http://schemas.openxmlformats.org/officeDocument/2006/relationships/image" Target="../media/image290.png"/><Relationship Id="rId4" Type="http://schemas.openxmlformats.org/officeDocument/2006/relationships/image" Target="../media/image28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9.png"/><Relationship Id="rId11" Type="http://schemas.openxmlformats.org/officeDocument/2006/relationships/image" Target="../media/image6.png"/><Relationship Id="rId5" Type="http://schemas.openxmlformats.org/officeDocument/2006/relationships/image" Target="../media/image48.PNG"/><Relationship Id="rId10" Type="http://schemas.openxmlformats.org/officeDocument/2006/relationships/image" Target="../media/image54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8C983B0B-7659-441A-A8A5-9F7BB116E5BC}"/>
              </a:ext>
            </a:extLst>
          </p:cNvPr>
          <p:cNvGrpSpPr/>
          <p:nvPr/>
        </p:nvGrpSpPr>
        <p:grpSpPr>
          <a:xfrm>
            <a:off x="521201" y="5962107"/>
            <a:ext cx="1201751" cy="346075"/>
            <a:chOff x="99835" y="5962107"/>
            <a:chExt cx="1153144" cy="346075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13927D9D-68FA-43D2-8687-166888129765}"/>
                </a:ext>
              </a:extLst>
            </p:cNvPr>
            <p:cNvSpPr/>
            <p:nvPr/>
          </p:nvSpPr>
          <p:spPr>
            <a:xfrm>
              <a:off x="195749" y="5962107"/>
              <a:ext cx="987744" cy="34607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5FED288-48BB-4534-AFCE-3B897D038C57}"/>
                </a:ext>
              </a:extLst>
            </p:cNvPr>
            <p:cNvSpPr txBox="1"/>
            <p:nvPr/>
          </p:nvSpPr>
          <p:spPr>
            <a:xfrm>
              <a:off x="99835" y="6004179"/>
              <a:ext cx="115314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/>
              <a:r>
                <a:rPr lang="en-US" altLang="ko-KR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운수대통</a:t>
              </a:r>
              <a:endPara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68" name="AutoShape 11">
            <a:extLst>
              <a:ext uri="{FF2B5EF4-FFF2-40B4-BE49-F238E27FC236}">
                <a16:creationId xmlns:a16="http://schemas.microsoft.com/office/drawing/2014/main" id="{94AAE3FE-FBB7-4EA2-A26A-4436BD1E90F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6238875" y="1800225"/>
            <a:ext cx="5670550" cy="32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24717A4-492F-4852-B36C-48CEEE1F0A84}"/>
              </a:ext>
            </a:extLst>
          </p:cNvPr>
          <p:cNvGrpSpPr/>
          <p:nvPr/>
        </p:nvGrpSpPr>
        <p:grpSpPr>
          <a:xfrm>
            <a:off x="1701675" y="5962107"/>
            <a:ext cx="821987" cy="346075"/>
            <a:chOff x="405570" y="6121400"/>
            <a:chExt cx="1292601" cy="34607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89067C0C-FF8A-4757-B62C-EAFFCB0080FE}"/>
                </a:ext>
              </a:extLst>
            </p:cNvPr>
            <p:cNvSpPr/>
            <p:nvPr/>
          </p:nvSpPr>
          <p:spPr>
            <a:xfrm>
              <a:off x="407988" y="6121400"/>
              <a:ext cx="1290183" cy="34607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DC1AA51-37DA-47B0-81F2-1D53F2821DE3}"/>
                </a:ext>
              </a:extLst>
            </p:cNvPr>
            <p:cNvSpPr txBox="1"/>
            <p:nvPr/>
          </p:nvSpPr>
          <p:spPr>
            <a:xfrm>
              <a:off x="405570" y="6163472"/>
              <a:ext cx="129018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/>
              <a:r>
                <a:rPr lang="en-US" altLang="ko-KR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#14</a:t>
              </a:r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학번</a:t>
              </a:r>
              <a:endPara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91B93135-076A-4A94-B480-5BB2BD3B401B}"/>
              </a:ext>
            </a:extLst>
          </p:cNvPr>
          <p:cNvGrpSpPr/>
          <p:nvPr/>
        </p:nvGrpSpPr>
        <p:grpSpPr>
          <a:xfrm>
            <a:off x="2549411" y="5962107"/>
            <a:ext cx="821987" cy="346075"/>
            <a:chOff x="405570" y="6121400"/>
            <a:chExt cx="1292601" cy="346075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E1E91891-9BFC-42A4-88E9-330C664052EF}"/>
                </a:ext>
              </a:extLst>
            </p:cNvPr>
            <p:cNvSpPr/>
            <p:nvPr/>
          </p:nvSpPr>
          <p:spPr>
            <a:xfrm>
              <a:off x="407988" y="6121400"/>
              <a:ext cx="1290183" cy="34607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FB0715D-E53F-4E61-AFFC-B8FA0EA9B635}"/>
                </a:ext>
              </a:extLst>
            </p:cNvPr>
            <p:cNvSpPr txBox="1"/>
            <p:nvPr/>
          </p:nvSpPr>
          <p:spPr>
            <a:xfrm>
              <a:off x="405570" y="6163472"/>
              <a:ext cx="1290183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/>
              <a:r>
                <a:rPr lang="en-US" altLang="ko-KR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금</a:t>
              </a:r>
              <a:r>
                <a:rPr lang="en-US" altLang="ko-KR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123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8D24FC4-9720-4F98-BF29-8B4349A1AE67}"/>
              </a:ext>
            </a:extLst>
          </p:cNvPr>
          <p:cNvGrpSpPr/>
          <p:nvPr/>
        </p:nvGrpSpPr>
        <p:grpSpPr>
          <a:xfrm flipH="1">
            <a:off x="10101224" y="4753967"/>
            <a:ext cx="1206721" cy="960998"/>
            <a:chOff x="10672526" y="5006608"/>
            <a:chExt cx="1214049" cy="98043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9B75C319-5FDD-4A12-AFA0-62A4C6951F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72920">
              <a:off x="10911351" y="5011821"/>
              <a:ext cx="975224" cy="975224"/>
            </a:xfrm>
            <a:prstGeom prst="rect">
              <a:avLst/>
            </a:prstGeom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A5F3AB54-FB3C-4557-82EC-AC54976BE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974" b="84532"/>
            <a:stretch/>
          </p:blipFill>
          <p:spPr>
            <a:xfrm rot="21070921">
              <a:off x="10672526" y="5006608"/>
              <a:ext cx="1063654" cy="167841"/>
            </a:xfrm>
            <a:prstGeom prst="rect">
              <a:avLst/>
            </a:prstGeom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C2AAA26-A8DD-42A9-BF5A-7D09ED443BC6}"/>
              </a:ext>
            </a:extLst>
          </p:cNvPr>
          <p:cNvGrpSpPr/>
          <p:nvPr/>
        </p:nvGrpSpPr>
        <p:grpSpPr>
          <a:xfrm rot="301588" flipH="1">
            <a:off x="8354289" y="5219859"/>
            <a:ext cx="762578" cy="783710"/>
            <a:chOff x="9591286" y="4595005"/>
            <a:chExt cx="834619" cy="85962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D8D0D28-F948-4F46-8269-79465F4BE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882688">
              <a:off x="9591286" y="4620013"/>
              <a:ext cx="834619" cy="834619"/>
            </a:xfrm>
            <a:prstGeom prst="rect">
              <a:avLst/>
            </a:prstGeom>
          </p:spPr>
        </p:pic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282B816C-B229-41CF-8116-00C9F5B18A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974" b="84532"/>
            <a:stretch/>
          </p:blipFill>
          <p:spPr>
            <a:xfrm rot="20507179" flipH="1">
              <a:off x="9623147" y="4595005"/>
              <a:ext cx="628656" cy="99200"/>
            </a:xfrm>
            <a:prstGeom prst="rect">
              <a:avLst/>
            </a:prstGeom>
          </p:spPr>
        </p:pic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AECE0BC3-CA8D-42F9-BD07-44AFDEC6A126}"/>
              </a:ext>
            </a:extLst>
          </p:cNvPr>
          <p:cNvGrpSpPr/>
          <p:nvPr/>
        </p:nvGrpSpPr>
        <p:grpSpPr>
          <a:xfrm>
            <a:off x="4404226" y="1020973"/>
            <a:ext cx="7460809" cy="1719873"/>
            <a:chOff x="4448616" y="204357"/>
            <a:chExt cx="7460809" cy="171987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73A0D2-36C0-4DD5-A434-8E6A43497BC5}"/>
                </a:ext>
              </a:extLst>
            </p:cNvPr>
            <p:cNvSpPr txBox="1"/>
            <p:nvPr/>
          </p:nvSpPr>
          <p:spPr>
            <a:xfrm>
              <a:off x="6353347" y="204357"/>
              <a:ext cx="5556077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 fontAlgn="base"/>
              <a:r>
                <a:rPr lang="ko-KR" altLang="en-US" sz="1600" b="1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마이닝</a:t>
              </a:r>
              <a:endPara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FDCA738-0811-439D-A163-1AD1B611A6C2}"/>
                </a:ext>
              </a:extLst>
            </p:cNvPr>
            <p:cNvSpPr txBox="1"/>
            <p:nvPr/>
          </p:nvSpPr>
          <p:spPr>
            <a:xfrm>
              <a:off x="4448616" y="446902"/>
              <a:ext cx="7460809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 fontAlgn="base"/>
              <a:r>
                <a:rPr lang="en-US" altLang="ko-KR" sz="4800" b="1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Tium" panose="02000800000000000000" pitchFamily="2" charset="0"/>
                  <a:ea typeface="Tmon몬소리 Black" panose="02000A03000000000000" pitchFamily="2" charset="-127"/>
                </a:rPr>
                <a:t>CNN </a:t>
              </a:r>
              <a:r>
                <a:rPr lang="ko-KR" altLang="en-US" sz="4800" b="1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Tium" panose="02000800000000000000" pitchFamily="2" charset="0"/>
                  <a:ea typeface="Tmon몬소리 Black" panose="02000A03000000000000" pitchFamily="2" charset="-127"/>
                </a:rPr>
                <a:t>활용</a:t>
              </a:r>
              <a:endParaRPr lang="en-US" altLang="ko-KR" sz="4800" b="1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ium" panose="02000800000000000000" pitchFamily="2" charset="0"/>
                <a:ea typeface="Tmon몬소리 Black" panose="02000A03000000000000" pitchFamily="2" charset="-127"/>
              </a:endParaRPr>
            </a:p>
            <a:p>
              <a:pPr algn="r" fontAlgn="base"/>
              <a:r>
                <a:rPr lang="ko-KR" altLang="en-US" sz="4800" b="1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Tium" panose="02000800000000000000" pitchFamily="2" charset="0"/>
                  <a:ea typeface="Tmon몬소리 Black" panose="02000A03000000000000" pitchFamily="2" charset="-127"/>
                </a:rPr>
                <a:t>영상 자동 모자이크 시스템</a:t>
              </a:r>
              <a:endParaRPr lang="en-US" altLang="ko-KR" sz="4800" b="1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ium" panose="02000800000000000000" pitchFamily="2" charset="0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12EE177B-7DAC-4301-9B3A-B11017104A79}"/>
              </a:ext>
            </a:extLst>
          </p:cNvPr>
          <p:cNvGrpSpPr/>
          <p:nvPr/>
        </p:nvGrpSpPr>
        <p:grpSpPr>
          <a:xfrm>
            <a:off x="-28404" y="2612175"/>
            <a:ext cx="12248807" cy="1692524"/>
            <a:chOff x="-1" y="2378867"/>
            <a:chExt cx="12248807" cy="1692524"/>
          </a:xfrm>
          <a:effectLst>
            <a:reflection blurRad="6350" stA="50000" endA="300" endPos="55000" dir="5400000" sy="-100000" algn="bl" rotWithShape="0"/>
          </a:effectLst>
        </p:grpSpPr>
        <p:pic>
          <p:nvPicPr>
            <p:cNvPr id="66" name="그림 65">
              <a:extLst>
                <a:ext uri="{FF2B5EF4-FFF2-40B4-BE49-F238E27FC236}">
                  <a16:creationId xmlns:a16="http://schemas.microsoft.com/office/drawing/2014/main" id="{CEA3940A-2868-4B83-B11D-E36A713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18845" y="2378867"/>
              <a:ext cx="6029961" cy="1692524"/>
            </a:xfrm>
            <a:prstGeom prst="rect">
              <a:avLst/>
            </a:prstGeom>
          </p:spPr>
        </p:pic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4E174ECB-355A-41F4-8F69-8364D7EF3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2632705"/>
              <a:ext cx="6331733" cy="1438275"/>
            </a:xfrm>
            <a:prstGeom prst="rect">
              <a:avLst/>
            </a:prstGeom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3045281B-306F-4389-8A4A-E741AB1D36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0042" flipH="1">
            <a:off x="8971500" y="4155038"/>
            <a:ext cx="790771" cy="790771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1C8A4B70-7C86-4549-BFF9-0460DB6084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26BD723-29A4-4969-AFB6-8363E1A7AE8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364" y="2941934"/>
            <a:ext cx="2986265" cy="1540198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591E09AE-EFCE-44CE-97BF-3AAF7A661EEC}"/>
              </a:ext>
            </a:extLst>
          </p:cNvPr>
          <p:cNvGrpSpPr/>
          <p:nvPr/>
        </p:nvGrpSpPr>
        <p:grpSpPr>
          <a:xfrm>
            <a:off x="634174" y="2802973"/>
            <a:ext cx="3947128" cy="2722024"/>
            <a:chOff x="634174" y="2802973"/>
            <a:chExt cx="3947128" cy="2722024"/>
          </a:xfrm>
        </p:grpSpPr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5BE6CB6B-E7B2-42AA-9859-8B0A47900361}"/>
                </a:ext>
              </a:extLst>
            </p:cNvPr>
            <p:cNvGrpSpPr/>
            <p:nvPr/>
          </p:nvGrpSpPr>
          <p:grpSpPr>
            <a:xfrm>
              <a:off x="634174" y="2802973"/>
              <a:ext cx="3947128" cy="2722024"/>
              <a:chOff x="377941" y="2301504"/>
              <a:chExt cx="4959451" cy="3348494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pic>
            <p:nvPicPr>
              <p:cNvPr id="60" name="그림 59">
                <a:extLst>
                  <a:ext uri="{FF2B5EF4-FFF2-40B4-BE49-F238E27FC236}">
                    <a16:creationId xmlns:a16="http://schemas.microsoft.com/office/drawing/2014/main" id="{FC730C39-AE02-4B41-B7F5-6EFF8EBC0F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941" y="2301504"/>
                <a:ext cx="4959451" cy="3348494"/>
              </a:xfrm>
              <a:prstGeom prst="rect">
                <a:avLst/>
              </a:prstGeom>
            </p:spPr>
          </p:pic>
          <p:pic>
            <p:nvPicPr>
              <p:cNvPr id="40" name="그림 39">
                <a:extLst>
                  <a:ext uri="{FF2B5EF4-FFF2-40B4-BE49-F238E27FC236}">
                    <a16:creationId xmlns:a16="http://schemas.microsoft.com/office/drawing/2014/main" id="{438430A7-1CC8-48DC-B939-C8BDB38DBA4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794856" y="4688808"/>
                <a:ext cx="943332" cy="902805"/>
              </a:xfrm>
              <a:prstGeom prst="rect">
                <a:avLst/>
              </a:prstGeom>
            </p:spPr>
          </p:pic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34AAF639-018D-4272-BD1D-238731C31336}"/>
                  </a:ext>
                </a:extLst>
              </p:cNvPr>
              <p:cNvGrpSpPr/>
              <p:nvPr/>
            </p:nvGrpSpPr>
            <p:grpSpPr>
              <a:xfrm>
                <a:off x="4131194" y="4104613"/>
                <a:ext cx="890194" cy="1035597"/>
                <a:chOff x="11538705" y="5970549"/>
                <a:chExt cx="890194" cy="1035597"/>
              </a:xfrm>
            </p:grpSpPr>
            <p:pic>
              <p:nvPicPr>
                <p:cNvPr id="46" name="그림 45">
                  <a:extLst>
                    <a:ext uri="{FF2B5EF4-FFF2-40B4-BE49-F238E27FC236}">
                      <a16:creationId xmlns:a16="http://schemas.microsoft.com/office/drawing/2014/main" id="{3822827C-DA16-4846-8C4A-F64C4DDB9C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538705" y="5970549"/>
                  <a:ext cx="205652" cy="205652"/>
                </a:xfrm>
                <a:prstGeom prst="rect">
                  <a:avLst/>
                </a:prstGeom>
              </p:spPr>
            </p:pic>
            <p:pic>
              <p:nvPicPr>
                <p:cNvPr id="49" name="그림 48">
                  <a:extLst>
                    <a:ext uri="{FF2B5EF4-FFF2-40B4-BE49-F238E27FC236}">
                      <a16:creationId xmlns:a16="http://schemas.microsoft.com/office/drawing/2014/main" id="{E84FF959-D8CB-4F87-B079-0A55B60B84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11600878" y="6128761"/>
                  <a:ext cx="828021" cy="877385"/>
                </a:xfrm>
                <a:prstGeom prst="rect">
                  <a:avLst/>
                </a:prstGeom>
              </p:spPr>
            </p:pic>
          </p:grpSp>
          <p:pic>
            <p:nvPicPr>
              <p:cNvPr id="51" name="그림 50">
                <a:extLst>
                  <a:ext uri="{FF2B5EF4-FFF2-40B4-BE49-F238E27FC236}">
                    <a16:creationId xmlns:a16="http://schemas.microsoft.com/office/drawing/2014/main" id="{3A3FFFDC-6CD6-4A65-8174-F479179705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104" r="22694"/>
              <a:stretch/>
            </p:blipFill>
            <p:spPr>
              <a:xfrm>
                <a:off x="1226249" y="4488305"/>
                <a:ext cx="561722" cy="1078252"/>
              </a:xfrm>
              <a:prstGeom prst="rect">
                <a:avLst/>
              </a:prstGeom>
            </p:spPr>
          </p:pic>
        </p:grp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8932FF8-27B2-45CB-A287-76C2C6623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6363" y="2941934"/>
              <a:ext cx="2986265" cy="1538736"/>
            </a:xfrm>
            <a:prstGeom prst="rect">
              <a:avLst/>
            </a:prstGeom>
          </p:spPr>
        </p:pic>
      </p:grpSp>
      <p:pic>
        <p:nvPicPr>
          <p:cNvPr id="38" name="그림 37">
            <a:extLst>
              <a:ext uri="{FF2B5EF4-FFF2-40B4-BE49-F238E27FC236}">
                <a16:creationId xmlns:a16="http://schemas.microsoft.com/office/drawing/2014/main" id="{35F577C9-E9C0-42C0-A154-AD9022B3FAF8}"/>
              </a:ext>
            </a:extLst>
          </p:cNvPr>
          <p:cNvPicPr>
            <a:picLocks noChangeAspect="1"/>
          </p:cNvPicPr>
          <p:nvPr/>
        </p:nvPicPr>
        <p:blipFill>
          <a:blip r:embed="rId1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colorTemperature colorTemp="6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031" y="3560913"/>
            <a:ext cx="1862682" cy="271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87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>
            <a:extLst>
              <a:ext uri="{FF2B5EF4-FFF2-40B4-BE49-F238E27FC236}">
                <a16:creationId xmlns:a16="http://schemas.microsoft.com/office/drawing/2014/main" id="{E31F3294-ACCB-48B9-BE1F-B2883E8FC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004" y="2210152"/>
            <a:ext cx="2148965" cy="1416393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D1EA2A11-B25B-434D-8A4F-8541582B78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0" t="-34430" r="160" b="34430"/>
          <a:stretch/>
        </p:blipFill>
        <p:spPr>
          <a:xfrm>
            <a:off x="8591126" y="1598566"/>
            <a:ext cx="2493591" cy="1845257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703CE175-2B3B-467A-9AD7-692C2DA4EC3A}"/>
              </a:ext>
            </a:extLst>
          </p:cNvPr>
          <p:cNvGrpSpPr/>
          <p:nvPr/>
        </p:nvGrpSpPr>
        <p:grpSpPr>
          <a:xfrm>
            <a:off x="1194714" y="3582992"/>
            <a:ext cx="10269489" cy="1671167"/>
            <a:chOff x="1882050" y="3253047"/>
            <a:chExt cx="8835420" cy="1437796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5EC54B6-CEF6-4E5D-AF3D-16887F9D00D8}"/>
                </a:ext>
              </a:extLst>
            </p:cNvPr>
            <p:cNvSpPr/>
            <p:nvPr/>
          </p:nvSpPr>
          <p:spPr>
            <a:xfrm>
              <a:off x="1882050" y="4187729"/>
              <a:ext cx="2236507" cy="5031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/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특정  얼굴 이미지 분석을 통한</a:t>
              </a:r>
              <a:endPara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 fontAlgn="base"/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특정 얼굴 분류기 생성</a:t>
              </a:r>
              <a:endPara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44399AA-CA25-4C2E-B56E-187324192AAA}"/>
                </a:ext>
              </a:extLst>
            </p:cNvPr>
            <p:cNvSpPr txBox="1"/>
            <p:nvPr/>
          </p:nvSpPr>
          <p:spPr>
            <a:xfrm>
              <a:off x="2024730" y="3253047"/>
              <a:ext cx="1951147" cy="3707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/>
              <a:r>
                <a:rPr lang="en-US" altLang="ko-KR" sz="28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2E75B6"/>
                  </a:solidFill>
                  <a:latin typeface="Tium" panose="02000800000000000000" pitchFamily="2" charset="0"/>
                  <a:ea typeface="Tmon몬소리 Black" panose="02000A03000000000000" pitchFamily="2" charset="-127"/>
                </a:rPr>
                <a:t>CNN</a:t>
              </a:r>
              <a:endParaRPr lang="ko-KR" altLang="en-US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ium" panose="02000800000000000000" pitchFamily="2" charset="0"/>
                <a:ea typeface="Tmon몬소리 Black" panose="02000A03000000000000" pitchFamily="2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D5301CA-60BF-4E84-8063-92A1F2472AE7}"/>
                </a:ext>
              </a:extLst>
            </p:cNvPr>
            <p:cNvSpPr/>
            <p:nvPr/>
          </p:nvSpPr>
          <p:spPr>
            <a:xfrm>
              <a:off x="7828959" y="4187729"/>
              <a:ext cx="2888511" cy="5031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/>
              <a:r>
                <a:rPr lang="en-US" altLang="ko-KR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OpenCV</a:t>
              </a:r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에서 모자이크 처리한 얼굴 중  특정 얼굴을 </a:t>
              </a:r>
              <a:r>
                <a:rPr lang="en-US" altLang="ko-KR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CNN</a:t>
              </a:r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분류기를 통해  모자이크 제거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FEFE01D-A847-4B09-A4E5-D9F85974C9F7}"/>
                </a:ext>
              </a:extLst>
            </p:cNvPr>
            <p:cNvSpPr/>
            <p:nvPr/>
          </p:nvSpPr>
          <p:spPr>
            <a:xfrm>
              <a:off x="4993439" y="4187729"/>
              <a:ext cx="2236507" cy="5031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/>
              <a:r>
                <a:rPr lang="en-US" altLang="ko-KR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OpenCV</a:t>
              </a:r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사용한 </a:t>
              </a:r>
              <a:endPara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 fontAlgn="base"/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모든 얼굴 인식</a:t>
              </a:r>
              <a:r>
                <a:rPr lang="en-US" altLang="ko-KR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모자이크 처리</a:t>
              </a:r>
              <a:r>
                <a:rPr lang="en-US" altLang="ko-KR" sz="16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endPara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30E9B71-EDB9-48A5-9EF8-A131DA333DBE}"/>
                </a:ext>
              </a:extLst>
            </p:cNvPr>
            <p:cNvSpPr txBox="1"/>
            <p:nvPr/>
          </p:nvSpPr>
          <p:spPr>
            <a:xfrm>
              <a:off x="5136386" y="3290518"/>
              <a:ext cx="1951147" cy="3707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/>
              <a:r>
                <a:rPr lang="en-US" altLang="ko-KR" sz="28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Tium" panose="02000800000000000000" pitchFamily="2" charset="0"/>
                  <a:ea typeface="Tmon몬소리 Black" panose="02000A03000000000000" pitchFamily="2" charset="-127"/>
                </a:rPr>
                <a:t>OpenCV</a:t>
              </a:r>
              <a:endParaRPr lang="ko-KR" altLang="en-US" sz="20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Tium" panose="02000800000000000000" pitchFamily="2" charset="0"/>
                <a:ea typeface="Tmon몬소리 Black" panose="02000A03000000000000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E6BDF16-6812-4A98-A721-9D62F396671B}"/>
                </a:ext>
              </a:extLst>
            </p:cNvPr>
            <p:cNvSpPr txBox="1"/>
            <p:nvPr/>
          </p:nvSpPr>
          <p:spPr>
            <a:xfrm>
              <a:off x="8220983" y="3388337"/>
              <a:ext cx="2104461" cy="2912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/>
              <a:r>
                <a:rPr lang="en-US" altLang="ko-KR" sz="22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79ADDD"/>
                  </a:solidFill>
                  <a:latin typeface="Tium" panose="02000800000000000000" pitchFamily="2" charset="0"/>
                  <a:ea typeface="Tmon몬소리 Black" panose="02000A03000000000000" pitchFamily="2" charset="-127"/>
                </a:rPr>
                <a:t>CNN </a:t>
              </a:r>
              <a:r>
                <a:rPr lang="ko-KR" altLang="en-US" sz="2200" spc="-15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79ADDD"/>
                  </a:solidFill>
                  <a:latin typeface="Tium" panose="02000800000000000000" pitchFamily="2" charset="0"/>
                  <a:ea typeface="Tmon몬소리 Black" panose="02000A03000000000000" pitchFamily="2" charset="-127"/>
                </a:rPr>
                <a:t>적용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4D5D1B0-B165-409B-9B47-2A4C37F1317D}"/>
              </a:ext>
            </a:extLst>
          </p:cNvPr>
          <p:cNvGrpSpPr/>
          <p:nvPr/>
        </p:nvGrpSpPr>
        <p:grpSpPr>
          <a:xfrm>
            <a:off x="251157" y="265886"/>
            <a:ext cx="5461000" cy="431880"/>
            <a:chOff x="251157" y="265886"/>
            <a:chExt cx="5461000" cy="43188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CB6AF69-69F5-4E42-A66C-B484E4A00033}"/>
                </a:ext>
              </a:extLst>
            </p:cNvPr>
            <p:cNvSpPr txBox="1"/>
            <p:nvPr/>
          </p:nvSpPr>
          <p:spPr>
            <a:xfrm>
              <a:off x="251157" y="265886"/>
              <a:ext cx="5461000" cy="43188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algn="ctr" defTabSz="914400" fontAlgn="base">
                <a:lnSpc>
                  <a:spcPct val="100000"/>
                </a:lnSpc>
                <a:spcBef>
                  <a:spcPts val="0"/>
                </a:spcBef>
                <a:buNone/>
                <a:tabLst>
                  <a:tab pos="508000" algn="l"/>
                  <a:tab pos="1016000" algn="l"/>
                  <a:tab pos="1524000" algn="l"/>
                  <a:tab pos="2032000" algn="l"/>
                  <a:tab pos="2540000" algn="l"/>
                  <a:tab pos="3048000" algn="l"/>
                  <a:tab pos="3556000" algn="l"/>
                  <a:tab pos="4064000" algn="l"/>
                  <a:tab pos="4572000" algn="l"/>
                  <a:tab pos="5080000" algn="l"/>
                  <a:tab pos="5588000" algn="l"/>
                  <a:tab pos="6093460" algn="l"/>
                  <a:tab pos="6604000" algn="l"/>
                  <a:tab pos="7112000" algn="l"/>
                  <a:tab pos="7620000" algn="l"/>
                  <a:tab pos="8128000" algn="l"/>
                  <a:tab pos="8636000" algn="l"/>
                  <a:tab pos="9144000" algn="l"/>
                  <a:tab pos="9652000" algn="l"/>
                  <a:tab pos="10160000" algn="l"/>
                  <a:tab pos="10668000" algn="l"/>
                  <a:tab pos="11176000" algn="l"/>
                  <a:tab pos="11684000" algn="l"/>
                  <a:tab pos="12192000" algn="l"/>
                  <a:tab pos="12700000" algn="l"/>
                  <a:tab pos="13208000" algn="l"/>
                  <a:tab pos="13716000" algn="l"/>
                  <a:tab pos="14224000" algn="l"/>
                  <a:tab pos="14732000" algn="l"/>
                  <a:tab pos="15240000" algn="l"/>
                  <a:tab pos="15748000" algn="l"/>
                </a:tabLst>
                <a:defRPr sz="3500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defRPr>
              </a:lvl1pPr>
            </a:lstStyle>
            <a:p>
              <a:pPr algn="l"/>
              <a:r>
                <a:rPr lang="en-US" altLang="ko-KR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 </a:t>
              </a:r>
              <a:r>
                <a:rPr lang="ko-KR" altLang="en-US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분석과정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586C772-7229-4858-AEE2-52A6E4FEC5AF}"/>
                </a:ext>
              </a:extLst>
            </p:cNvPr>
            <p:cNvSpPr txBox="1"/>
            <p:nvPr/>
          </p:nvSpPr>
          <p:spPr>
            <a:xfrm>
              <a:off x="1214410" y="322709"/>
              <a:ext cx="27683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600" dirty="0">
                <a:solidFill>
                  <a:srgbClr val="599AD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E316728D-768C-492B-9E51-59E1DCAC88D4}"/>
              </a:ext>
            </a:extLst>
          </p:cNvPr>
          <p:cNvSpPr/>
          <p:nvPr/>
        </p:nvSpPr>
        <p:spPr>
          <a:xfrm rot="5400000">
            <a:off x="3816637" y="2934839"/>
            <a:ext cx="377195" cy="204613"/>
          </a:xfrm>
          <a:prstGeom prst="triangle">
            <a:avLst>
              <a:gd name="adj" fmla="val 53267"/>
            </a:avLst>
          </a:prstGeom>
          <a:solidFill>
            <a:srgbClr val="2E75B6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2E75B6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DBBEB8EE-17C0-4643-9895-DD10E22442EF}"/>
              </a:ext>
            </a:extLst>
          </p:cNvPr>
          <p:cNvSpPr/>
          <p:nvPr/>
        </p:nvSpPr>
        <p:spPr>
          <a:xfrm rot="5400000">
            <a:off x="4069191" y="2934839"/>
            <a:ext cx="377195" cy="204613"/>
          </a:xfrm>
          <a:prstGeom prst="triangle">
            <a:avLst>
              <a:gd name="adj" fmla="val 53267"/>
            </a:avLst>
          </a:prstGeom>
          <a:solidFill>
            <a:srgbClr val="599AD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29F0BE90-B0F3-4F8C-A7E8-DAD644B2B23D}"/>
              </a:ext>
            </a:extLst>
          </p:cNvPr>
          <p:cNvSpPr/>
          <p:nvPr/>
        </p:nvSpPr>
        <p:spPr>
          <a:xfrm rot="5400000">
            <a:off x="7564607" y="2934839"/>
            <a:ext cx="377195" cy="204613"/>
          </a:xfrm>
          <a:prstGeom prst="triangle">
            <a:avLst>
              <a:gd name="adj" fmla="val 53267"/>
            </a:avLst>
          </a:prstGeom>
          <a:solidFill>
            <a:srgbClr val="599AD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808CB7A8-6214-4962-A4FD-75EDDD2CF6C5}"/>
              </a:ext>
            </a:extLst>
          </p:cNvPr>
          <p:cNvSpPr/>
          <p:nvPr/>
        </p:nvSpPr>
        <p:spPr>
          <a:xfrm rot="5400000">
            <a:off x="7817161" y="2934839"/>
            <a:ext cx="377195" cy="204613"/>
          </a:xfrm>
          <a:prstGeom prst="triangle">
            <a:avLst>
              <a:gd name="adj" fmla="val 53267"/>
            </a:avLst>
          </a:prstGeom>
          <a:solidFill>
            <a:srgbClr val="79ADDD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5D773E-2D65-4001-9AF0-28D2B00AB0DA}"/>
              </a:ext>
            </a:extLst>
          </p:cNvPr>
          <p:cNvSpPr txBox="1"/>
          <p:nvPr/>
        </p:nvSpPr>
        <p:spPr>
          <a:xfrm>
            <a:off x="681228" y="883832"/>
            <a:ext cx="477418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1) FLOW CHART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accent5">
                  <a:lumMod val="7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CC7E8D15-6447-4B90-9DFC-C07D8060D3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3517" t="-23959" r="3517" b="23959"/>
          <a:stretch/>
        </p:blipFill>
        <p:spPr>
          <a:xfrm>
            <a:off x="5242484" y="1609352"/>
            <a:ext cx="1639233" cy="1845257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076F31E7-4755-49D1-BC26-CD002B12E7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21" t="6019" r="16441" b="38407"/>
          <a:stretch/>
        </p:blipFill>
        <p:spPr>
          <a:xfrm>
            <a:off x="9051152" y="2406575"/>
            <a:ext cx="1573537" cy="88394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C966B1E9-58D5-4E2F-B602-2E2C50CD9777}"/>
              </a:ext>
            </a:extLst>
          </p:cNvPr>
          <p:cNvGrpSpPr/>
          <p:nvPr/>
        </p:nvGrpSpPr>
        <p:grpSpPr>
          <a:xfrm>
            <a:off x="10524556" y="1713065"/>
            <a:ext cx="388731" cy="388585"/>
            <a:chOff x="10577519" y="1702234"/>
            <a:chExt cx="388731" cy="388585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B38FC3B4-8019-4931-9EB4-E296C2D093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77519" y="1702234"/>
              <a:ext cx="289367" cy="372628"/>
            </a:xfrm>
            <a:prstGeom prst="line">
              <a:avLst/>
            </a:prstGeom>
            <a:ln w="38100">
              <a:solidFill>
                <a:srgbClr val="2E75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48661FD3-D243-4A19-B959-BF489E8448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22203" y="1850712"/>
              <a:ext cx="244047" cy="240107"/>
            </a:xfrm>
            <a:prstGeom prst="line">
              <a:avLst/>
            </a:prstGeom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375EDD8-FE0F-432A-864A-6FD7875E6689}"/>
              </a:ext>
            </a:extLst>
          </p:cNvPr>
          <p:cNvGrpSpPr/>
          <p:nvPr/>
        </p:nvGrpSpPr>
        <p:grpSpPr>
          <a:xfrm flipH="1">
            <a:off x="8719066" y="1737528"/>
            <a:ext cx="389710" cy="372628"/>
            <a:chOff x="10577519" y="1702234"/>
            <a:chExt cx="388731" cy="388585"/>
          </a:xfrm>
        </p:grpSpPr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26653636-3DB6-467F-A11D-2587455409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77519" y="1702234"/>
              <a:ext cx="289367" cy="372628"/>
            </a:xfrm>
            <a:prstGeom prst="line">
              <a:avLst/>
            </a:prstGeom>
            <a:ln w="38100">
              <a:solidFill>
                <a:srgbClr val="2E75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0DF2CCA8-A4C4-4A2E-9773-5EABC54150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22203" y="1850712"/>
              <a:ext cx="244047" cy="240107"/>
            </a:xfrm>
            <a:prstGeom prst="line">
              <a:avLst/>
            </a:prstGeom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그림 40">
            <a:extLst>
              <a:ext uri="{FF2B5EF4-FFF2-40B4-BE49-F238E27FC236}">
                <a16:creationId xmlns:a16="http://schemas.microsoft.com/office/drawing/2014/main" id="{19A9CB73-9BD5-443A-AAC1-938296ECAB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62438DBE-C1E2-40AD-9783-5C40E26308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9767" y="2382110"/>
            <a:ext cx="1659473" cy="94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556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그룹 35">
            <a:extLst>
              <a:ext uri="{FF2B5EF4-FFF2-40B4-BE49-F238E27FC236}">
                <a16:creationId xmlns:a16="http://schemas.microsoft.com/office/drawing/2014/main" id="{D1E6D016-CEBE-4EC5-95D6-9F1441361749}"/>
              </a:ext>
            </a:extLst>
          </p:cNvPr>
          <p:cNvGrpSpPr/>
          <p:nvPr/>
        </p:nvGrpSpPr>
        <p:grpSpPr>
          <a:xfrm>
            <a:off x="251157" y="265886"/>
            <a:ext cx="5461000" cy="431880"/>
            <a:chOff x="251157" y="265886"/>
            <a:chExt cx="5461000" cy="43188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460B9BE-46C6-4209-93BF-F672A9F30599}"/>
                </a:ext>
              </a:extLst>
            </p:cNvPr>
            <p:cNvSpPr txBox="1"/>
            <p:nvPr/>
          </p:nvSpPr>
          <p:spPr>
            <a:xfrm>
              <a:off x="251157" y="265886"/>
              <a:ext cx="5461000" cy="43188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algn="ctr" defTabSz="914400" fontAlgn="base">
                <a:lnSpc>
                  <a:spcPct val="100000"/>
                </a:lnSpc>
                <a:spcBef>
                  <a:spcPts val="0"/>
                </a:spcBef>
                <a:buNone/>
                <a:tabLst>
                  <a:tab pos="508000" algn="l"/>
                  <a:tab pos="1016000" algn="l"/>
                  <a:tab pos="1524000" algn="l"/>
                  <a:tab pos="2032000" algn="l"/>
                  <a:tab pos="2540000" algn="l"/>
                  <a:tab pos="3048000" algn="l"/>
                  <a:tab pos="3556000" algn="l"/>
                  <a:tab pos="4064000" algn="l"/>
                  <a:tab pos="4572000" algn="l"/>
                  <a:tab pos="5080000" algn="l"/>
                  <a:tab pos="5588000" algn="l"/>
                  <a:tab pos="6093460" algn="l"/>
                  <a:tab pos="6604000" algn="l"/>
                  <a:tab pos="7112000" algn="l"/>
                  <a:tab pos="7620000" algn="l"/>
                  <a:tab pos="8128000" algn="l"/>
                  <a:tab pos="8636000" algn="l"/>
                  <a:tab pos="9144000" algn="l"/>
                  <a:tab pos="9652000" algn="l"/>
                  <a:tab pos="10160000" algn="l"/>
                  <a:tab pos="10668000" algn="l"/>
                  <a:tab pos="11176000" algn="l"/>
                  <a:tab pos="11684000" algn="l"/>
                  <a:tab pos="12192000" algn="l"/>
                  <a:tab pos="12700000" algn="l"/>
                  <a:tab pos="13208000" algn="l"/>
                  <a:tab pos="13716000" algn="l"/>
                  <a:tab pos="14224000" algn="l"/>
                  <a:tab pos="14732000" algn="l"/>
                  <a:tab pos="15240000" algn="l"/>
                  <a:tab pos="15748000" algn="l"/>
                </a:tabLst>
                <a:defRPr sz="3500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defRPr>
              </a:lvl1pPr>
            </a:lstStyle>
            <a:p>
              <a:pPr algn="l"/>
              <a:r>
                <a:rPr lang="en-US" altLang="ko-KR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 </a:t>
              </a:r>
              <a:r>
                <a:rPr lang="ko-KR" altLang="en-US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분석과정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AC208E6-0A10-43F0-BD3D-242B6CE788F4}"/>
                </a:ext>
              </a:extLst>
            </p:cNvPr>
            <p:cNvSpPr txBox="1"/>
            <p:nvPr/>
          </p:nvSpPr>
          <p:spPr>
            <a:xfrm>
              <a:off x="1214410" y="322709"/>
              <a:ext cx="16471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600" dirty="0">
                <a:solidFill>
                  <a:srgbClr val="599AD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4DD60550-0520-48BB-904F-A44CBA157E1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9808FD-6E61-4C83-ACCE-D819CB9AE206}"/>
              </a:ext>
            </a:extLst>
          </p:cNvPr>
          <p:cNvSpPr txBox="1"/>
          <p:nvPr/>
        </p:nvSpPr>
        <p:spPr>
          <a:xfrm>
            <a:off x="3842598" y="5502207"/>
            <a:ext cx="4506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이미지 데이터</a:t>
            </a:r>
            <a:endParaRPr lang="en-US" altLang="ko-KR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970AB9D-6FB3-4BFC-91D6-C15F4BC34C2E}"/>
              </a:ext>
            </a:extLst>
          </p:cNvPr>
          <p:cNvSpPr/>
          <p:nvPr/>
        </p:nvSpPr>
        <p:spPr>
          <a:xfrm>
            <a:off x="2946971" y="5898941"/>
            <a:ext cx="62980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190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장의 의중 사진 중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133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장을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train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data,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57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장을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test data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지정하였고 </a:t>
            </a:r>
            <a:endParaRPr lang="en-US" altLang="ko-KR" sz="12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550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장의 일반 인물 사진 중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385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장을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train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data,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165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장을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test data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지정하였다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 fontAlgn="base"/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모든 이미지는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128X128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픽셀로 변환하여 학습을 진행하였다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EC30C35-61AC-41FB-A342-5E4B85217399}"/>
              </a:ext>
            </a:extLst>
          </p:cNvPr>
          <p:cNvSpPr/>
          <p:nvPr/>
        </p:nvSpPr>
        <p:spPr>
          <a:xfrm>
            <a:off x="5252643" y="5119065"/>
            <a:ext cx="16867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128X128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픽셀로 변환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98E9236-F50D-405E-B276-47DC702E2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290" y="1700896"/>
            <a:ext cx="5074074" cy="320467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199133F-2643-472E-9482-E4EBE234C0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202" y="1634186"/>
            <a:ext cx="3978282" cy="333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70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4DD60550-0520-48BB-904F-A44CBA157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AA9C70D0-6529-4DA2-B2E9-D31C6F3ACBE6}"/>
              </a:ext>
            </a:extLst>
          </p:cNvPr>
          <p:cNvSpPr/>
          <p:nvPr/>
        </p:nvSpPr>
        <p:spPr>
          <a:xfrm>
            <a:off x="7205292" y="3090524"/>
            <a:ext cx="481232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14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딥러닝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알고리즘 중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이미지 인식에 많이 사용되는 알고리즘이다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fontAlgn="base"/>
            <a:endParaRPr lang="en-US" altLang="ko-KR" sz="5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CNN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Artificial Neural Network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한 종류이며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주로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Matrix</a:t>
            </a:r>
          </a:p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데이터나 이미지 데이터에 대하여 추출해내는 데에 쓰인다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fontAlgn="base"/>
            <a:endParaRPr lang="en-US" altLang="ko-KR" sz="5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 신경망에 필터기술을 병합하여 신경망이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차원 이미지를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잘 습득할 수 있도록 </a:t>
            </a:r>
            <a:r>
              <a:rPr lang="ko-KR" altLang="en-US" sz="14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최적화시킨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알고리즘이다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E85CF32-651F-4D6D-8657-26D96DA5879A}"/>
              </a:ext>
            </a:extLst>
          </p:cNvPr>
          <p:cNvSpPr txBox="1"/>
          <p:nvPr/>
        </p:nvSpPr>
        <p:spPr>
          <a:xfrm>
            <a:off x="7205292" y="2630974"/>
            <a:ext cx="370654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CNN</a:t>
            </a:r>
            <a:r>
              <a:rPr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(Convolutional neural network)</a:t>
            </a:r>
            <a:r>
              <a:rPr lang="ko-KR" altLang="en-US" sz="2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이란</a:t>
            </a:r>
            <a:r>
              <a:rPr lang="en-US" altLang="ko-KR" sz="2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? </a:t>
            </a:r>
            <a:endParaRPr lang="ko-KR" altLang="en-US" sz="24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EAA97D1-94A5-4E30-BFA8-10C5CC9F2E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970455"/>
            <a:ext cx="4998028" cy="32942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91ED4D-F367-4C6C-B57C-CFFB516D466E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2858668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7EAA97D1-94A5-4E30-BFA8-10C5CC9F2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970455"/>
            <a:ext cx="4998028" cy="329422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4DD60550-0520-48BB-904F-A44CBA157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AA9C70D0-6529-4DA2-B2E9-D31C6F3ACBE6}"/>
              </a:ext>
            </a:extLst>
          </p:cNvPr>
          <p:cNvSpPr/>
          <p:nvPr/>
        </p:nvSpPr>
        <p:spPr>
          <a:xfrm>
            <a:off x="7108579" y="4270021"/>
            <a:ext cx="427674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128x128x3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이미지의 한 부분을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Filter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통과시켜 특정인물이라는 특성을 가지고 있으면 큰 값이 나오고 갖고 있지 않으면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가까운 값이 나오게 된다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인물의 다양한 특성을 추출하기 위해 여러 개의 필터를 사용하였다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E85CF32-651F-4D6D-8657-26D96DA5879A}"/>
              </a:ext>
            </a:extLst>
          </p:cNvPr>
          <p:cNvSpPr txBox="1"/>
          <p:nvPr/>
        </p:nvSpPr>
        <p:spPr>
          <a:xfrm>
            <a:off x="7205292" y="1970455"/>
            <a:ext cx="3706548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Convolution</a:t>
            </a:r>
            <a:endParaRPr lang="ko-KR" altLang="en-US" sz="24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97"/>
          <a:stretch/>
        </p:blipFill>
        <p:spPr>
          <a:xfrm>
            <a:off x="7205292" y="2521133"/>
            <a:ext cx="3814854" cy="1567542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43A06E9-6CF0-4B65-80F5-7FA0416C7406}"/>
              </a:ext>
            </a:extLst>
          </p:cNvPr>
          <p:cNvSpPr/>
          <p:nvPr/>
        </p:nvSpPr>
        <p:spPr>
          <a:xfrm>
            <a:off x="1899228" y="2155121"/>
            <a:ext cx="3150292" cy="2162879"/>
          </a:xfrm>
          <a:prstGeom prst="rect">
            <a:avLst/>
          </a:prstGeom>
          <a:noFill/>
          <a:ln w="57150"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2E75B6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AC9F5D-895B-4E67-85A7-539E627DA787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3219532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2BAFEE-2E57-4DF0-9D8B-160882042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BAF93A2-A3B0-4D3D-9627-8437BF080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25" y="2277356"/>
            <a:ext cx="5879707" cy="32753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FDD3F6-BC55-4C5B-94CA-550F12EA1C5A}"/>
              </a:ext>
            </a:extLst>
          </p:cNvPr>
          <p:cNvSpPr txBox="1"/>
          <p:nvPr/>
        </p:nvSpPr>
        <p:spPr>
          <a:xfrm>
            <a:off x="6760959" y="2180214"/>
            <a:ext cx="4506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Sigmoid </a:t>
            </a:r>
            <a:r>
              <a:rPr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함수</a:t>
            </a:r>
            <a:endParaRPr lang="en-US" altLang="ko-KR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BF33D6-510C-4B69-8B72-0D923C08B59D}"/>
              </a:ext>
            </a:extLst>
          </p:cNvPr>
          <p:cNvSpPr/>
          <p:nvPr/>
        </p:nvSpPr>
        <p:spPr>
          <a:xfrm>
            <a:off x="6703084" y="2457213"/>
            <a:ext cx="51250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Sigmoid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함수는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0&lt;n&lt;1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사이의 값만 다루므로 결국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chain rule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</a:t>
            </a:r>
            <a:endParaRPr lang="en-US" altLang="ko-KR" sz="12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이용해 계속 값을 곱해 나간다고 했을 때 결과 값이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수렴할 수 밖에 없다는 </a:t>
            </a:r>
            <a:endParaRPr lang="en-US" altLang="ko-KR" sz="12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한계를 가지고 있다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한계를 극복하기 위해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Sigmoid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함수가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보다 </a:t>
            </a:r>
            <a:endParaRPr lang="en-US" altLang="ko-KR" sz="12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작아지지 않게 하는 위한 대안으로 여러 함수들이 있다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47E92D-5864-4190-8E77-50431F3F6992}"/>
              </a:ext>
            </a:extLst>
          </p:cNvPr>
          <p:cNvSpPr txBox="1"/>
          <p:nvPr/>
        </p:nvSpPr>
        <p:spPr>
          <a:xfrm>
            <a:off x="6760959" y="3872626"/>
            <a:ext cx="4506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pc="-15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ReLU</a:t>
            </a:r>
            <a:r>
              <a:rPr lang="en-US" altLang="ko-KR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함수</a:t>
            </a:r>
            <a:endParaRPr lang="en-US" altLang="ko-KR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468B21A-CBED-48A3-9389-9AA5D2DEC990}"/>
              </a:ext>
            </a:extLst>
          </p:cNvPr>
          <p:cNvSpPr/>
          <p:nvPr/>
        </p:nvSpPr>
        <p:spPr>
          <a:xfrm>
            <a:off x="6703084" y="4241593"/>
            <a:ext cx="512505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2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ReLU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함수는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보다 작은 값이 나온 경우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반환하고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pPr fontAlgn="base"/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보다 큰 값이 나온 경우 그 값을 그대로 반환하는 함수이다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fontAlgn="base"/>
            <a:r>
              <a:rPr lang="en-US" altLang="ko-KR" sz="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  <a:p>
            <a:pPr fontAlgn="base"/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보다 큰 값일 경우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반환하는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sigmoid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다르다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fontAlgn="base"/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따라서 내부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hidden layer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에는 </a:t>
            </a:r>
            <a:r>
              <a:rPr lang="en-US" altLang="ko-KR" sz="12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ReLU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적용하고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pPr fontAlgn="base"/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마지막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output layer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에서만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sigmoid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함수를 적용하면 이전에 비해 </a:t>
            </a:r>
            <a:endParaRPr lang="en-US" altLang="ko-KR" sz="12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정확도가 훨씬 올라가게 된다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fontAlgn="base"/>
            <a:endParaRPr lang="en-US" altLang="ko-KR" sz="12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72957A-0CE6-4120-A7FC-93703C418CC1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2152632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531538D2-8ED5-42B2-A26D-4B0554AF5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970455"/>
            <a:ext cx="4998028" cy="329422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4DD60550-0520-48BB-904F-A44CBA157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AA9C70D0-6529-4DA2-B2E9-D31C6F3ACBE6}"/>
              </a:ext>
            </a:extLst>
          </p:cNvPr>
          <p:cNvSpPr/>
          <p:nvPr/>
        </p:nvSpPr>
        <p:spPr>
          <a:xfrm>
            <a:off x="7111986" y="3016151"/>
            <a:ext cx="40926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625</a:t>
            </a:r>
            <a:r>
              <a:rPr lang="ko-KR" altLang="en-US" sz="14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겹으로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쌓여 있는 얼굴의 특징을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Fully connected </a:t>
            </a:r>
          </a:p>
          <a:p>
            <a:pPr fontAlgn="base"/>
            <a:endParaRPr lang="en-US" altLang="ko-KR" sz="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layer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통해 하나로 합친 후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sigmoid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함수를 적용시켜 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endParaRPr lang="en-US" altLang="ko-KR" sz="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특정 인물일때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출력하고 특정 인물이 아닐 때 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endParaRPr lang="en-US" altLang="ko-KR" sz="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출력하도록 모델을 구성했다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3880CD-3C58-42FA-A9FE-F880D7267B52}"/>
              </a:ext>
            </a:extLst>
          </p:cNvPr>
          <p:cNvSpPr txBox="1"/>
          <p:nvPr/>
        </p:nvSpPr>
        <p:spPr>
          <a:xfrm>
            <a:off x="7205292" y="2572174"/>
            <a:ext cx="370654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Fully Connected / Sigmoid</a:t>
            </a:r>
            <a:endParaRPr lang="ko-KR" altLang="en-US" sz="24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A76F7F-5914-4F1A-A172-4717FBBA5111}"/>
              </a:ext>
            </a:extLst>
          </p:cNvPr>
          <p:cNvSpPr/>
          <p:nvPr/>
        </p:nvSpPr>
        <p:spPr>
          <a:xfrm>
            <a:off x="4998028" y="2213303"/>
            <a:ext cx="1280160" cy="2162879"/>
          </a:xfrm>
          <a:prstGeom prst="rect">
            <a:avLst/>
          </a:prstGeom>
          <a:noFill/>
          <a:ln w="57150"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1622F7-75D5-4467-AE46-0AC5760F5A76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107572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15">
            <a:extLst>
              <a:ext uri="{FF2B5EF4-FFF2-40B4-BE49-F238E27FC236}">
                <a16:creationId xmlns:a16="http://schemas.microsoft.com/office/drawing/2014/main" id="{15FF621F-EF49-4E47-A1AA-3210ED52B733}"/>
              </a:ext>
            </a:extLst>
          </p:cNvPr>
          <p:cNvSpPr/>
          <p:nvPr/>
        </p:nvSpPr>
        <p:spPr>
          <a:xfrm>
            <a:off x="978460" y="4031706"/>
            <a:ext cx="3426935" cy="573374"/>
          </a:xfrm>
          <a:prstGeom prst="roundRect">
            <a:avLst/>
          </a:prstGeom>
          <a:solidFill>
            <a:srgbClr val="2E75B6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2BAFEE-2E57-4DF0-9D8B-160882042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81228" y="3388019"/>
                <a:ext cx="4021401" cy="6722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acc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acc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func>
                            <m:func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ko-KR" b="0" i="0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m:rPr>
                                  <m:sty m:val="p"/>
                                </m:rPr>
                                <a:rPr lang="en-US" altLang="ko-KR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acc>
                                <m:accPr>
                                  <m:chr m:val="̂"/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nary>
                    </m:oMath>
                  </m:oMathPara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228" y="3388019"/>
                <a:ext cx="4021401" cy="6722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850008" y="4179894"/>
            <a:ext cx="368383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Cross-entropy 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EDBF33D6-510C-4B69-8B72-0D923C08B59D}"/>
                  </a:ext>
                </a:extLst>
              </p:cNvPr>
              <p:cNvSpPr/>
              <p:nvPr/>
            </p:nvSpPr>
            <p:spPr>
              <a:xfrm>
                <a:off x="6051263" y="3370920"/>
                <a:ext cx="4828940" cy="13908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Sigmoid</a:t>
                </a:r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가 예측한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1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값과 실제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값의 거리를 계산하는 것이다</a:t>
                </a:r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.</a:t>
                </a:r>
              </a:p>
              <a:p>
                <a:pPr fontAlgn="base"/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Cost </a:t>
                </a:r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값이 </a:t>
                </a:r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0</a:t>
                </a:r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에 가까울 수록 예측 값과 실제 값의 거리가</a:t>
                </a:r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가깝다는 것을 의미한다</a:t>
                </a:r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.</a:t>
                </a:r>
              </a:p>
              <a:p>
                <a:pPr fontAlgn="base"/>
                <a:endParaRPr lang="en-US" altLang="ko-KR" sz="1400" b="1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fontAlgn="base"/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이는 학습</a:t>
                </a:r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(learning)</a:t>
                </a:r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이 잘되었고</a:t>
                </a:r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정확도</a:t>
                </a:r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(accuracy)</a:t>
                </a:r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또한 </a:t>
                </a:r>
                <a:endParaRPr lang="en-US" altLang="ko-KR" sz="1400" b="1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fontAlgn="base"/>
                <a:r>
                  <a:rPr lang="ko-KR" altLang="en-US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높다는 것을 의미한다</a:t>
                </a:r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.</a:t>
                </a:r>
              </a:p>
            </p:txBody>
          </p:sp>
        </mc:Choice>
        <mc:Fallback xmlns=""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EDBF33D6-510C-4B69-8B72-0D923C08B5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1263" y="3370920"/>
                <a:ext cx="4828940" cy="1390830"/>
              </a:xfrm>
              <a:prstGeom prst="rect">
                <a:avLst/>
              </a:prstGeom>
              <a:blipFill>
                <a:blip r:embed="rId4"/>
                <a:stretch>
                  <a:fillRect t="-131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6096000" y="3068737"/>
            <a:ext cx="39928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0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Cross-entropy cost function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5EE8AB-D905-4957-940D-3C50D278672F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2687463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15">
            <a:extLst>
              <a:ext uri="{FF2B5EF4-FFF2-40B4-BE49-F238E27FC236}">
                <a16:creationId xmlns:a16="http://schemas.microsoft.com/office/drawing/2014/main" id="{15FF621F-EF49-4E47-A1AA-3210ED52B733}"/>
              </a:ext>
            </a:extLst>
          </p:cNvPr>
          <p:cNvSpPr/>
          <p:nvPr/>
        </p:nvSpPr>
        <p:spPr>
          <a:xfrm>
            <a:off x="978460" y="4031706"/>
            <a:ext cx="3426935" cy="573374"/>
          </a:xfrm>
          <a:prstGeom prst="roundRect">
            <a:avLst/>
          </a:prstGeom>
          <a:solidFill>
            <a:srgbClr val="2E75B6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2BAFEE-2E57-4DF0-9D8B-160882042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81228" y="3388019"/>
                <a:ext cx="4021401" cy="6722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acc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acc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func>
                            <m:func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ko-KR" b="0" i="0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m:rPr>
                                  <m:sty m:val="p"/>
                                </m:rPr>
                                <a:rPr lang="en-US" altLang="ko-KR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acc>
                                <m:accPr>
                                  <m:chr m:val="̂"/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nary>
                    </m:oMath>
                  </m:oMathPara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228" y="3388019"/>
                <a:ext cx="4021401" cy="6722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그룹 8"/>
          <p:cNvGrpSpPr/>
          <p:nvPr/>
        </p:nvGrpSpPr>
        <p:grpSpPr>
          <a:xfrm>
            <a:off x="6186522" y="2791920"/>
            <a:ext cx="5141985" cy="3009440"/>
            <a:chOff x="947507" y="2652442"/>
            <a:chExt cx="5141985" cy="200290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1030150" y="2652442"/>
                  <a:ext cx="3754939" cy="67223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ko-K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 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𝑌</m:t>
                                        </m:r>
                                      </m:e>
                                      <m:sub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func>
                          </m:e>
                        </m:nary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ko-K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 ∗(−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𝑌</m:t>
                                        </m:r>
                                      </m:e>
                                      <m:sub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))</m:t>
                                </m:r>
                              </m:e>
                            </m:func>
                          </m:e>
                        </m:nary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0150" y="2652442"/>
                  <a:ext cx="3754939" cy="67223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1030150" y="3229583"/>
                  <a:ext cx="825098" cy="46012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0150" y="3229583"/>
                  <a:ext cx="825098" cy="46012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직사각형 7"/>
                <p:cNvSpPr/>
                <p:nvPr/>
              </p:nvSpPr>
              <p:spPr>
                <a:xfrm>
                  <a:off x="947507" y="4101095"/>
                  <a:ext cx="5141985" cy="5542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,  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∗−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</m:oMath>
                  </a14:m>
                  <a:r>
                    <a:rPr lang="en-US" altLang="ko-KR" dirty="0"/>
                    <a:t>*</a:t>
                  </a:r>
                  <a14:m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∞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𝑐𝑜𝑠𝑡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=∞</m:t>
                      </m:r>
                    </m:oMath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8" name="직사각형 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7507" y="4101095"/>
                  <a:ext cx="5141985" cy="55425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1030150" y="3665339"/>
                  <a:ext cx="5050293" cy="46012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,  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∗−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m:rPr>
                          <m:nor/>
                        </m:rPr>
                        <a:rPr lang="en-US" altLang="ko-KR" dirty="0"/>
                        <m:t>∗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=0,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𝑐𝑜𝑠𝑡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a14:m>
                  <a:r>
                    <a:rPr lang="ko-KR" altLang="en-US" dirty="0"/>
                    <a:t> </a:t>
                  </a: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0150" y="3665339"/>
                  <a:ext cx="5050293" cy="46012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850008" y="4179894"/>
            <a:ext cx="368383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Cross-entropy cost function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6096000" y="2280063"/>
            <a:ext cx="1288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0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example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480E1AE-829E-4308-BED4-238A66DBED7F}"/>
              </a:ext>
            </a:extLst>
          </p:cNvPr>
          <p:cNvSpPr/>
          <p:nvPr/>
        </p:nvSpPr>
        <p:spPr>
          <a:xfrm>
            <a:off x="6712427" y="3620365"/>
            <a:ext cx="378503" cy="268142"/>
          </a:xfrm>
          <a:prstGeom prst="rect">
            <a:avLst/>
          </a:prstGeom>
          <a:noFill/>
          <a:ln w="57150"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2E75B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1DE3E7-AEE6-4360-BE30-3CF6756EBBE0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3251603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15">
            <a:extLst>
              <a:ext uri="{FF2B5EF4-FFF2-40B4-BE49-F238E27FC236}">
                <a16:creationId xmlns:a16="http://schemas.microsoft.com/office/drawing/2014/main" id="{15FF621F-EF49-4E47-A1AA-3210ED52B733}"/>
              </a:ext>
            </a:extLst>
          </p:cNvPr>
          <p:cNvSpPr/>
          <p:nvPr/>
        </p:nvSpPr>
        <p:spPr>
          <a:xfrm>
            <a:off x="978460" y="4031706"/>
            <a:ext cx="3426935" cy="573374"/>
          </a:xfrm>
          <a:prstGeom prst="roundRect">
            <a:avLst/>
          </a:prstGeom>
          <a:solidFill>
            <a:srgbClr val="2E75B6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2BAFEE-2E57-4DF0-9D8B-160882042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81228" y="3388019"/>
                <a:ext cx="4021401" cy="6722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acc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acc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func>
                            <m:func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ko-KR" b="0" i="0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m:rPr>
                                  <m:sty m:val="p"/>
                                </m:rPr>
                                <a:rPr lang="en-US" altLang="ko-KR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acc>
                                <m:accPr>
                                  <m:chr m:val="̂"/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nary>
                    </m:oMath>
                  </m:oMathPara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228" y="3388019"/>
                <a:ext cx="4021401" cy="6722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그룹 8"/>
          <p:cNvGrpSpPr/>
          <p:nvPr/>
        </p:nvGrpSpPr>
        <p:grpSpPr>
          <a:xfrm>
            <a:off x="6186522" y="2791920"/>
            <a:ext cx="5141985" cy="3009440"/>
            <a:chOff x="947507" y="2652442"/>
            <a:chExt cx="5141985" cy="200290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1030150" y="2652442"/>
                  <a:ext cx="3754939" cy="67223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ko-K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 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𝑌</m:t>
                                        </m:r>
                                      </m:e>
                                      <m:sub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func>
                          </m:e>
                        </m:nary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ko-K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 ∗(−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𝑌</m:t>
                                        </m:r>
                                      </m:e>
                                      <m:sub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))</m:t>
                                </m:r>
                              </m:e>
                            </m:func>
                          </m:e>
                        </m:nary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0150" y="2652442"/>
                  <a:ext cx="3754939" cy="67223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1030150" y="3229583"/>
                  <a:ext cx="825098" cy="46012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0150" y="3229583"/>
                  <a:ext cx="825098" cy="46012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직사각형 7"/>
                <p:cNvSpPr/>
                <p:nvPr/>
              </p:nvSpPr>
              <p:spPr>
                <a:xfrm>
                  <a:off x="947507" y="4101095"/>
                  <a:ext cx="5141985" cy="5542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,  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∗−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</m:oMath>
                  </a14:m>
                  <a:r>
                    <a:rPr lang="en-US" altLang="ko-KR" dirty="0"/>
                    <a:t>*</a:t>
                  </a:r>
                  <a14:m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∞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𝑐𝑜𝑠𝑡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=∞</m:t>
                      </m:r>
                    </m:oMath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8" name="직사각형 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7507" y="4101095"/>
                  <a:ext cx="5141985" cy="55425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1030150" y="3665339"/>
                  <a:ext cx="5050293" cy="46012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,  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∗−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  <m:r>
                        <m:rPr>
                          <m:nor/>
                        </m:rPr>
                        <a:rPr lang="en-US" altLang="ko-KR" dirty="0"/>
                        <m:t>∗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=0,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𝑐𝑜𝑠𝑡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a14:m>
                  <a:r>
                    <a:rPr lang="ko-KR" altLang="en-US" dirty="0"/>
                    <a:t> </a:t>
                  </a: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0150" y="3665339"/>
                  <a:ext cx="5050293" cy="46012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850008" y="4179894"/>
            <a:ext cx="368383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Cross-entropy cost function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6096000" y="2280063"/>
            <a:ext cx="1288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0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example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480E1AE-829E-4308-BED4-238A66DBED7F}"/>
              </a:ext>
            </a:extLst>
          </p:cNvPr>
          <p:cNvSpPr/>
          <p:nvPr/>
        </p:nvSpPr>
        <p:spPr>
          <a:xfrm>
            <a:off x="6712427" y="3909614"/>
            <a:ext cx="378503" cy="268142"/>
          </a:xfrm>
          <a:prstGeom prst="rect">
            <a:avLst/>
          </a:prstGeom>
          <a:noFill/>
          <a:ln w="57150"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2E75B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1DE3E7-AEE6-4360-BE30-3CF6756EBBE0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79276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2BAFEE-2E57-4DF0-9D8B-160882042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1820124" y="3167784"/>
            <a:ext cx="297536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sz="20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Optimizer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030" y="1460145"/>
            <a:ext cx="4878823" cy="44290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A6843D8-ABD1-4E8B-BF19-9F44A3BBB7EC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F8234C7-440C-4F64-B0EE-D834A15ED0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600" y="3660277"/>
            <a:ext cx="4529721" cy="73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16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그림 33">
            <a:extLst>
              <a:ext uri="{FF2B5EF4-FFF2-40B4-BE49-F238E27FC236}">
                <a16:creationId xmlns:a16="http://schemas.microsoft.com/office/drawing/2014/main" id="{84918AA9-8535-4088-A1B6-97805F831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sp>
        <p:nvSpPr>
          <p:cNvPr id="31" name="모서리가 둥근 직사각형 15">
            <a:extLst>
              <a:ext uri="{FF2B5EF4-FFF2-40B4-BE49-F238E27FC236}">
                <a16:creationId xmlns:a16="http://schemas.microsoft.com/office/drawing/2014/main" id="{DDBDA47C-16A0-4757-8CFB-301A73607627}"/>
              </a:ext>
            </a:extLst>
          </p:cNvPr>
          <p:cNvSpPr/>
          <p:nvPr/>
        </p:nvSpPr>
        <p:spPr>
          <a:xfrm>
            <a:off x="5963378" y="4610"/>
            <a:ext cx="7060239" cy="6889796"/>
          </a:xfrm>
          <a:prstGeom prst="roundRect">
            <a:avLst/>
          </a:prstGeom>
          <a:solidFill>
            <a:srgbClr val="2E75B6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1E7560A-E740-4EEF-BF70-9C93DB638402}"/>
              </a:ext>
            </a:extLst>
          </p:cNvPr>
          <p:cNvGrpSpPr/>
          <p:nvPr/>
        </p:nvGrpSpPr>
        <p:grpSpPr>
          <a:xfrm>
            <a:off x="6646666" y="906623"/>
            <a:ext cx="5693665" cy="666222"/>
            <a:chOff x="172086" y="2768667"/>
            <a:chExt cx="5693665" cy="666222"/>
          </a:xfrm>
        </p:grpSpPr>
        <p:sp>
          <p:nvSpPr>
            <p:cNvPr id="15" name="TextBox 14"/>
            <p:cNvSpPr txBox="1"/>
            <p:nvPr/>
          </p:nvSpPr>
          <p:spPr>
            <a:xfrm>
              <a:off x="340867" y="3173279"/>
              <a:ext cx="393980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모자이크 시스템의 필요성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DC2B3F6-7D71-4983-92C0-B707AD653D0B}"/>
                </a:ext>
              </a:extLst>
            </p:cNvPr>
            <p:cNvGrpSpPr/>
            <p:nvPr/>
          </p:nvGrpSpPr>
          <p:grpSpPr>
            <a:xfrm>
              <a:off x="172086" y="2768667"/>
              <a:ext cx="5693665" cy="606532"/>
              <a:chOff x="172086" y="2768667"/>
              <a:chExt cx="5693665" cy="606532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172086" y="2768667"/>
                <a:ext cx="569366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1 </a:t>
                </a:r>
                <a:r>
                  <a:rPr lang="ko-KR" altLang="en-US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분석 배경</a:t>
                </a:r>
                <a:endParaRPr lang="ko-KR" altLang="en-US" sz="2000" dirty="0">
                  <a:solidFill>
                    <a:srgbClr val="2E75B6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" name="직사각형 10"/>
              <p:cNvSpPr>
                <a:spLocks/>
              </p:cNvSpPr>
              <p:nvPr/>
            </p:nvSpPr>
            <p:spPr>
              <a:xfrm>
                <a:off x="327672" y="3231199"/>
                <a:ext cx="33600" cy="144000"/>
              </a:xfrm>
              <a:prstGeom prst="rect">
                <a:avLst/>
              </a:prstGeom>
              <a:solidFill>
                <a:srgbClr val="2E7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2E75B6"/>
                  </a:solidFill>
                </a:endParaRPr>
              </a:p>
            </p:txBody>
          </p:sp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6EB93121-88C3-4640-81BB-E5629745B0FE}"/>
              </a:ext>
            </a:extLst>
          </p:cNvPr>
          <p:cNvGrpSpPr/>
          <p:nvPr/>
        </p:nvGrpSpPr>
        <p:grpSpPr>
          <a:xfrm>
            <a:off x="6646666" y="2036024"/>
            <a:ext cx="5693665" cy="666222"/>
            <a:chOff x="160511" y="2768667"/>
            <a:chExt cx="5693665" cy="666222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AEC0000-7A9C-4ED7-845A-629456969CEC}"/>
                </a:ext>
              </a:extLst>
            </p:cNvPr>
            <p:cNvSpPr txBox="1"/>
            <p:nvPr/>
          </p:nvSpPr>
          <p:spPr>
            <a:xfrm>
              <a:off x="340867" y="3173279"/>
              <a:ext cx="393980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얼굴 모자이크 모델 생성</a:t>
              </a:r>
              <a:r>
                <a:rPr lang="en-US" altLang="ko-KR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인식</a:t>
              </a:r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E5CC592E-6008-48A1-A8E1-000710AA8004}"/>
                </a:ext>
              </a:extLst>
            </p:cNvPr>
            <p:cNvGrpSpPr/>
            <p:nvPr/>
          </p:nvGrpSpPr>
          <p:grpSpPr>
            <a:xfrm>
              <a:off x="160511" y="2768667"/>
              <a:ext cx="5693665" cy="606532"/>
              <a:chOff x="160511" y="2768667"/>
              <a:chExt cx="5693665" cy="606532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92D98CD-A724-4BDA-8415-5A2C06320944}"/>
                  </a:ext>
                </a:extLst>
              </p:cNvPr>
              <p:cNvSpPr txBox="1"/>
              <p:nvPr/>
            </p:nvSpPr>
            <p:spPr>
              <a:xfrm>
                <a:off x="160511" y="2768667"/>
                <a:ext cx="569366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2 </a:t>
                </a:r>
                <a:r>
                  <a:rPr lang="ko-KR" altLang="en-US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분석 목적</a:t>
                </a:r>
                <a:endParaRPr lang="ko-KR" altLang="en-US" sz="2000" dirty="0">
                  <a:solidFill>
                    <a:srgbClr val="2E75B6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7C44A07C-32AB-48F2-8FE2-6CE35B2ECB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7672" y="3231199"/>
                <a:ext cx="33600" cy="144000"/>
              </a:xfrm>
              <a:prstGeom prst="rect">
                <a:avLst/>
              </a:prstGeom>
              <a:solidFill>
                <a:srgbClr val="2E7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2E75B6"/>
                  </a:solidFill>
                </a:endParaRPr>
              </a:p>
            </p:txBody>
          </p:sp>
        </p:grp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DC11867-6141-459B-8C72-52C03C5B2950}"/>
              </a:ext>
            </a:extLst>
          </p:cNvPr>
          <p:cNvGrpSpPr/>
          <p:nvPr/>
        </p:nvGrpSpPr>
        <p:grpSpPr>
          <a:xfrm>
            <a:off x="6646666" y="3165425"/>
            <a:ext cx="5693665" cy="666222"/>
            <a:chOff x="160511" y="2768667"/>
            <a:chExt cx="5693665" cy="66622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1E0473C-EE38-4B44-9451-5BB85F8EEDCB}"/>
                </a:ext>
              </a:extLst>
            </p:cNvPr>
            <p:cNvSpPr txBox="1"/>
            <p:nvPr/>
          </p:nvSpPr>
          <p:spPr>
            <a:xfrm>
              <a:off x="340867" y="3173279"/>
              <a:ext cx="393980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Flow Chart, CNN, OPEN CV</a:t>
              </a:r>
              <a:endParaRPr lang="ko-KR" altLang="en-US" sz="1050" dirty="0">
                <a:solidFill>
                  <a:srgbClr val="2E75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1F835FF5-2AF8-4846-974E-EDDF99C1CBB9}"/>
                </a:ext>
              </a:extLst>
            </p:cNvPr>
            <p:cNvGrpSpPr/>
            <p:nvPr/>
          </p:nvGrpSpPr>
          <p:grpSpPr>
            <a:xfrm>
              <a:off x="160511" y="2768667"/>
              <a:ext cx="5693665" cy="606532"/>
              <a:chOff x="160511" y="2768667"/>
              <a:chExt cx="5693665" cy="606532"/>
            </a:xfrm>
          </p:grpSpPr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EACFB538-9121-48D4-B54C-BF1CE3DBCBB2}"/>
                  </a:ext>
                </a:extLst>
              </p:cNvPr>
              <p:cNvSpPr txBox="1"/>
              <p:nvPr/>
            </p:nvSpPr>
            <p:spPr>
              <a:xfrm>
                <a:off x="160511" y="2768667"/>
                <a:ext cx="569366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3 </a:t>
                </a:r>
                <a:r>
                  <a:rPr lang="ko-KR" altLang="en-US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분석 과정</a:t>
                </a:r>
                <a:endParaRPr lang="ko-KR" altLang="en-US" sz="2000" dirty="0">
                  <a:solidFill>
                    <a:srgbClr val="2E75B6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B4C50F3B-79A2-4A7A-80FE-0937916E0F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7672" y="3231199"/>
                <a:ext cx="33600" cy="144000"/>
              </a:xfrm>
              <a:prstGeom prst="rect">
                <a:avLst/>
              </a:prstGeom>
              <a:solidFill>
                <a:srgbClr val="2E7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2E75B6"/>
                  </a:solidFill>
                </a:endParaRPr>
              </a:p>
            </p:txBody>
          </p:sp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18FD1FE5-B126-4E46-808C-2D3C80639B6E}"/>
              </a:ext>
            </a:extLst>
          </p:cNvPr>
          <p:cNvGrpSpPr/>
          <p:nvPr/>
        </p:nvGrpSpPr>
        <p:grpSpPr>
          <a:xfrm>
            <a:off x="6646666" y="4294826"/>
            <a:ext cx="5693665" cy="666222"/>
            <a:chOff x="160511" y="2768667"/>
            <a:chExt cx="5693665" cy="666222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54B92B4-23EC-4EC3-89B4-C483BA116648}"/>
                </a:ext>
              </a:extLst>
            </p:cNvPr>
            <p:cNvSpPr txBox="1"/>
            <p:nvPr/>
          </p:nvSpPr>
          <p:spPr>
            <a:xfrm>
              <a:off x="340867" y="3173279"/>
              <a:ext cx="393980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 err="1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텐서보드</a:t>
              </a:r>
              <a:r>
                <a:rPr lang="en-US" altLang="ko-KR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시스템 사용 영상</a:t>
              </a:r>
            </a:p>
          </p:txBody>
        </p: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71C20C60-4D9B-4F2F-85BC-172196F3C870}"/>
                </a:ext>
              </a:extLst>
            </p:cNvPr>
            <p:cNvGrpSpPr/>
            <p:nvPr/>
          </p:nvGrpSpPr>
          <p:grpSpPr>
            <a:xfrm>
              <a:off x="160511" y="2768667"/>
              <a:ext cx="5693665" cy="606532"/>
              <a:chOff x="160511" y="2768667"/>
              <a:chExt cx="5693665" cy="606532"/>
            </a:xfrm>
          </p:grpSpPr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A54129D-549A-45A5-9636-F8CD895B4344}"/>
                  </a:ext>
                </a:extLst>
              </p:cNvPr>
              <p:cNvSpPr txBox="1"/>
              <p:nvPr/>
            </p:nvSpPr>
            <p:spPr>
              <a:xfrm>
                <a:off x="160511" y="2768667"/>
                <a:ext cx="569366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4 </a:t>
                </a:r>
                <a:r>
                  <a:rPr lang="ko-KR" altLang="en-US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분석 결과</a:t>
                </a:r>
                <a:endParaRPr lang="ko-KR" altLang="en-US" sz="2000" dirty="0">
                  <a:solidFill>
                    <a:srgbClr val="2E75B6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344D105B-2774-4AC9-B0BF-DCB5643574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7672" y="3231199"/>
                <a:ext cx="33600" cy="144000"/>
              </a:xfrm>
              <a:prstGeom prst="rect">
                <a:avLst/>
              </a:prstGeom>
              <a:solidFill>
                <a:srgbClr val="2E7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2E75B6"/>
                  </a:solidFill>
                </a:endParaRPr>
              </a:p>
            </p:txBody>
          </p:sp>
        </p:grp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5601AA21-03B3-4C2F-8D36-3B7087B369F5}"/>
              </a:ext>
            </a:extLst>
          </p:cNvPr>
          <p:cNvGrpSpPr/>
          <p:nvPr/>
        </p:nvGrpSpPr>
        <p:grpSpPr>
          <a:xfrm>
            <a:off x="6646666" y="5424228"/>
            <a:ext cx="5693665" cy="666222"/>
            <a:chOff x="160511" y="2768667"/>
            <a:chExt cx="5693665" cy="666222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B5099AE-6E00-4C99-8038-5A4D163EF74B}"/>
                </a:ext>
              </a:extLst>
            </p:cNvPr>
            <p:cNvSpPr txBox="1"/>
            <p:nvPr/>
          </p:nvSpPr>
          <p:spPr>
            <a:xfrm>
              <a:off x="340867" y="3173279"/>
              <a:ext cx="393980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참고 문헌 </a:t>
              </a:r>
              <a:r>
                <a:rPr lang="en-US" altLang="ko-KR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050" dirty="0">
                  <a:solidFill>
                    <a:srgbClr val="2E75B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도구</a:t>
              </a:r>
            </a:p>
          </p:txBody>
        </p: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73D0CDCC-1617-4167-80BE-CDACFA7C0728}"/>
                </a:ext>
              </a:extLst>
            </p:cNvPr>
            <p:cNvGrpSpPr/>
            <p:nvPr/>
          </p:nvGrpSpPr>
          <p:grpSpPr>
            <a:xfrm>
              <a:off x="160511" y="2768667"/>
              <a:ext cx="5693665" cy="606532"/>
              <a:chOff x="160511" y="2768667"/>
              <a:chExt cx="5693665" cy="606532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0BF42D2-F432-4672-819F-293EE3EB6616}"/>
                  </a:ext>
                </a:extLst>
              </p:cNvPr>
              <p:cNvSpPr txBox="1"/>
              <p:nvPr/>
            </p:nvSpPr>
            <p:spPr>
              <a:xfrm>
                <a:off x="160511" y="2768667"/>
                <a:ext cx="569366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5 </a:t>
                </a:r>
                <a:r>
                  <a:rPr lang="ko-KR" altLang="en-US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참고 자료 및 분석 도구</a:t>
                </a:r>
                <a:r>
                  <a:rPr lang="en-US" altLang="ko-KR" sz="2400" dirty="0">
                    <a:solidFill>
                      <a:srgbClr val="2E75B6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	</a:t>
                </a:r>
                <a:endParaRPr lang="ko-KR" altLang="en-US" sz="2000" dirty="0">
                  <a:solidFill>
                    <a:srgbClr val="2E75B6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AD724EEE-679C-4B4B-8D1B-71AA1800F6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7672" y="3231199"/>
                <a:ext cx="33600" cy="144000"/>
              </a:xfrm>
              <a:prstGeom prst="rect">
                <a:avLst/>
              </a:prstGeom>
              <a:solidFill>
                <a:srgbClr val="2E7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2E75B6"/>
                  </a:solidFill>
                </a:endParaRPr>
              </a:p>
            </p:txBody>
          </p:sp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B3E6D1E2-E345-4054-B97A-1FEA1DB9E916}"/>
              </a:ext>
            </a:extLst>
          </p:cNvPr>
          <p:cNvSpPr txBox="1"/>
          <p:nvPr/>
        </p:nvSpPr>
        <p:spPr>
          <a:xfrm>
            <a:off x="6762416" y="238047"/>
            <a:ext cx="2658123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3200" b="1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413D3D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CONTENTS</a:t>
            </a:r>
            <a:endParaRPr lang="ko-KR" altLang="en-US" sz="3200" b="1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413D3D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589281F-F1F4-4212-8A1C-6F8A77A1A5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4" t="11191" r="21605" b="23890"/>
          <a:stretch/>
        </p:blipFill>
        <p:spPr>
          <a:xfrm>
            <a:off x="393983" y="2379534"/>
            <a:ext cx="4563392" cy="392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588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2BAFEE-2E57-4DF0-9D8B-160882042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E00C3A3-1FAF-4BEE-A0F1-D45D20A01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82"/>
          <a:stretch/>
        </p:blipFill>
        <p:spPr>
          <a:xfrm>
            <a:off x="3244598" y="1919428"/>
            <a:ext cx="5702804" cy="26830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BFC043-3BC1-4B5C-A6EE-D59F93388A46}"/>
              </a:ext>
            </a:extLst>
          </p:cNvPr>
          <p:cNvSpPr txBox="1"/>
          <p:nvPr/>
        </p:nvSpPr>
        <p:spPr>
          <a:xfrm>
            <a:off x="3842601" y="4885677"/>
            <a:ext cx="4506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Overfitting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515780-3EBA-4598-9718-54F8537C3704}"/>
              </a:ext>
            </a:extLst>
          </p:cNvPr>
          <p:cNvSpPr/>
          <p:nvPr/>
        </p:nvSpPr>
        <p:spPr>
          <a:xfrm>
            <a:off x="3533472" y="5243293"/>
            <a:ext cx="51250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4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딥러닝의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가장 큰 문제점인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overfitting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학습데이터를 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과하게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잘 학습하는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것을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뜻한다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달리 말해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 데이터에 대해 과하게 학습하여 실제 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데이터에 대한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오차가 증가하는 현상이라고 할 수 있다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1DCFA2-C498-4368-8C71-B9CCCAC750B7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1960622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2BAFEE-2E57-4DF0-9D8B-160882042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C3D7E4B-16CD-41AE-8AC9-39CAA6A7F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39"/>
          <a:stretch/>
        </p:blipFill>
        <p:spPr>
          <a:xfrm>
            <a:off x="6566211" y="2429691"/>
            <a:ext cx="5027371" cy="23680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6B666E4-277E-4DC6-9EDD-7B32BF217363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70" r="27509" b="9473"/>
          <a:stretch/>
        </p:blipFill>
        <p:spPr>
          <a:xfrm>
            <a:off x="1134671" y="2429691"/>
            <a:ext cx="3645735" cy="21982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704140" y="4797723"/>
            <a:ext cx="4506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Dropout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7230A65-47B4-4904-A816-C4535C792E45}"/>
              </a:ext>
            </a:extLst>
          </p:cNvPr>
          <p:cNvSpPr/>
          <p:nvPr/>
        </p:nvSpPr>
        <p:spPr>
          <a:xfrm>
            <a:off x="395011" y="5155339"/>
            <a:ext cx="512505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Layer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개수가 많을 때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overfitting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발생시킬 수 있으므로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임의의 확률로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layer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들을 학습에서 제외 시켜 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overfitting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방지하는 방법이다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4BBA60-EABE-47E4-92AC-BD135DC86507}"/>
              </a:ext>
            </a:extLst>
          </p:cNvPr>
          <p:cNvSpPr txBox="1"/>
          <p:nvPr/>
        </p:nvSpPr>
        <p:spPr>
          <a:xfrm>
            <a:off x="6826497" y="4797723"/>
            <a:ext cx="4506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Max</a:t>
            </a:r>
            <a:r>
              <a:rPr lang="ko-KR" altLang="en-US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pooling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7F197CB-5621-4242-A6D5-FE390C44AFF6}"/>
              </a:ext>
            </a:extLst>
          </p:cNvPr>
          <p:cNvSpPr/>
          <p:nvPr/>
        </p:nvSpPr>
        <p:spPr>
          <a:xfrm>
            <a:off x="6517368" y="5155339"/>
            <a:ext cx="512505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이미지의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pixel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값이 크면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layer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크기도 커져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overfitting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발생시킬 수 있으므로 최대값을 대표 값으로 설정해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layer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크기를 줄여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overfitting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방지하는 방법이다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FC5279-C4F4-4DAE-99DD-4AD80360ED9F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19110788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모서리가 둥근 직사각형 15">
            <a:extLst>
              <a:ext uri="{FF2B5EF4-FFF2-40B4-BE49-F238E27FC236}">
                <a16:creationId xmlns:a16="http://schemas.microsoft.com/office/drawing/2014/main" id="{933C99EB-2151-4B32-A3C9-DA292A8600DF}"/>
              </a:ext>
            </a:extLst>
          </p:cNvPr>
          <p:cNvSpPr/>
          <p:nvPr/>
        </p:nvSpPr>
        <p:spPr>
          <a:xfrm>
            <a:off x="3262159" y="5129162"/>
            <a:ext cx="5364596" cy="896104"/>
          </a:xfrm>
          <a:prstGeom prst="roundRect">
            <a:avLst/>
          </a:prstGeom>
          <a:solidFill>
            <a:srgbClr val="2E75B6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3) OpenCV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4F20CD0-8A73-444C-9E86-1E1D9BC3E936}"/>
              </a:ext>
            </a:extLst>
          </p:cNvPr>
          <p:cNvSpPr/>
          <p:nvPr/>
        </p:nvSpPr>
        <p:spPr>
          <a:xfrm>
            <a:off x="8276734" y="2997723"/>
            <a:ext cx="603316" cy="60331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9308A1-D907-4C02-B847-0A9A8FA7392C}"/>
              </a:ext>
            </a:extLst>
          </p:cNvPr>
          <p:cNvSpPr txBox="1"/>
          <p:nvPr/>
        </p:nvSpPr>
        <p:spPr>
          <a:xfrm>
            <a:off x="3691058" y="5205985"/>
            <a:ext cx="4506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얼굴 </a:t>
            </a:r>
            <a:r>
              <a:rPr lang="ko-KR" altLang="en-US" spc="-15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라벨링</a:t>
            </a:r>
            <a:endParaRPr lang="en-US" altLang="ko-KR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A78F42-2667-4E0A-B19E-DF0FB85739D9}"/>
              </a:ext>
            </a:extLst>
          </p:cNvPr>
          <p:cNvSpPr/>
          <p:nvPr/>
        </p:nvSpPr>
        <p:spPr>
          <a:xfrm>
            <a:off x="3381929" y="5488954"/>
            <a:ext cx="51250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이미지의 색을 흑백으로 전환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흑백 상태에서 얼굴을 탐지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EBBD7017-A19A-4B52-8381-B4F5ECAB1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BB13C9F-B9AE-4CB6-ABF9-911C45870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026" y="1819895"/>
            <a:ext cx="3092048" cy="3092048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30597CD6-71DF-4B8A-BCFA-65BB61CB908B}"/>
              </a:ext>
            </a:extLst>
          </p:cNvPr>
          <p:cNvPicPr preferRelativeResize="0">
            <a:picLocks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1" t="6229" r="5882" b="10778"/>
          <a:stretch/>
        </p:blipFill>
        <p:spPr bwMode="auto">
          <a:xfrm>
            <a:off x="1564640" y="1819895"/>
            <a:ext cx="3092400" cy="30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30F1E3-9560-4C01-8869-B54205B534D1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1474350-360D-45DC-9289-A2BE72F16910}"/>
              </a:ext>
            </a:extLst>
          </p:cNvPr>
          <p:cNvGrpSpPr/>
          <p:nvPr/>
        </p:nvGrpSpPr>
        <p:grpSpPr>
          <a:xfrm>
            <a:off x="5766949" y="3240402"/>
            <a:ext cx="457167" cy="377195"/>
            <a:chOff x="5886225" y="3240402"/>
            <a:chExt cx="457167" cy="377195"/>
          </a:xfrm>
        </p:grpSpPr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A3F604C3-EF38-46FC-BB06-ED93CE9C9C6C}"/>
                </a:ext>
              </a:extLst>
            </p:cNvPr>
            <p:cNvSpPr/>
            <p:nvPr/>
          </p:nvSpPr>
          <p:spPr>
            <a:xfrm rot="5400000">
              <a:off x="5799934" y="3326693"/>
              <a:ext cx="377195" cy="204613"/>
            </a:xfrm>
            <a:prstGeom prst="triangle">
              <a:avLst>
                <a:gd name="adj" fmla="val 53267"/>
              </a:avLst>
            </a:prstGeom>
            <a:solidFill>
              <a:srgbClr val="2E75B6"/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9E1ACE4E-53EB-4FCF-B6FD-3488132EE5AE}"/>
                </a:ext>
              </a:extLst>
            </p:cNvPr>
            <p:cNvSpPr/>
            <p:nvPr/>
          </p:nvSpPr>
          <p:spPr>
            <a:xfrm rot="5400000">
              <a:off x="6052488" y="3326693"/>
              <a:ext cx="377195" cy="204613"/>
            </a:xfrm>
            <a:prstGeom prst="triangle">
              <a:avLst>
                <a:gd name="adj" fmla="val 53267"/>
              </a:avLst>
            </a:prstGeom>
            <a:solidFill>
              <a:srgbClr val="599AD5"/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8079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3) OpenCV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7783A-8F19-4CEC-9338-78D06E3C88FE}"/>
              </a:ext>
            </a:extLst>
          </p:cNvPr>
          <p:cNvSpPr txBox="1"/>
          <p:nvPr/>
        </p:nvSpPr>
        <p:spPr>
          <a:xfrm>
            <a:off x="-558330" y="4675987"/>
            <a:ext cx="450679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1) </a:t>
            </a:r>
            <a:r>
              <a: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얼굴 추출</a:t>
            </a:r>
            <a:endParaRPr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0136F5-9310-4396-96A9-BFCAF0A86E25}"/>
              </a:ext>
            </a:extLst>
          </p:cNvPr>
          <p:cNvSpPr txBox="1"/>
          <p:nvPr/>
        </p:nvSpPr>
        <p:spPr>
          <a:xfrm>
            <a:off x="2142117" y="4675987"/>
            <a:ext cx="450679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</a:t>
            </a:r>
            <a:r>
              <a: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추출한 얼굴을 지정한 배율로 </a:t>
            </a:r>
            <a:endParaRPr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599AD5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 fontAlgn="base"/>
            <a:r>
              <a: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축소 후 모자이크</a:t>
            </a:r>
            <a:endParaRPr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599AD5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81D89B-E954-4558-B1F2-5120C5620731}"/>
              </a:ext>
            </a:extLst>
          </p:cNvPr>
          <p:cNvSpPr txBox="1"/>
          <p:nvPr/>
        </p:nvSpPr>
        <p:spPr>
          <a:xfrm>
            <a:off x="7874211" y="4675987"/>
            <a:ext cx="450679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87B6E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4) </a:t>
            </a:r>
            <a:r>
              <a: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87B6E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기존 이미지에 적합</a:t>
            </a:r>
            <a:endParaRPr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87B6E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570EDFD0-7A82-48B1-A3A1-C08C4EB9083A}"/>
              </a:ext>
            </a:extLst>
          </p:cNvPr>
          <p:cNvSpPr/>
          <p:nvPr/>
        </p:nvSpPr>
        <p:spPr>
          <a:xfrm rot="5400000">
            <a:off x="8304953" y="3515291"/>
            <a:ext cx="377195" cy="204613"/>
          </a:xfrm>
          <a:prstGeom prst="triangle">
            <a:avLst>
              <a:gd name="adj" fmla="val 53267"/>
            </a:avLst>
          </a:prstGeom>
          <a:solidFill>
            <a:srgbClr val="2E75B6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7FBB0796-D2BF-4F8B-AD38-67661A517FB0}"/>
              </a:ext>
            </a:extLst>
          </p:cNvPr>
          <p:cNvSpPr/>
          <p:nvPr/>
        </p:nvSpPr>
        <p:spPr>
          <a:xfrm rot="5400000">
            <a:off x="8557507" y="3515291"/>
            <a:ext cx="377195" cy="204613"/>
          </a:xfrm>
          <a:prstGeom prst="triangle">
            <a:avLst>
              <a:gd name="adj" fmla="val 53267"/>
            </a:avLst>
          </a:prstGeom>
          <a:solidFill>
            <a:srgbClr val="599AD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E3AD76F-AF1B-4244-B958-661CCAF54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5546A9C-0A39-4A14-8B2C-CEDB8EFEEC4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4042" y="2305285"/>
            <a:ext cx="2142000" cy="214312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FD66AA1-9BF0-4D0B-84EB-03899E49C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219" y="2839660"/>
            <a:ext cx="1154947" cy="115494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B636EC-5972-4727-95A2-82AB3DD7B0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3651" y="2305285"/>
            <a:ext cx="2143125" cy="214312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F737B79-34A2-47F0-92D9-0DD4E5AA613D}"/>
              </a:ext>
            </a:extLst>
          </p:cNvPr>
          <p:cNvSpPr txBox="1"/>
          <p:nvPr/>
        </p:nvSpPr>
        <p:spPr>
          <a:xfrm>
            <a:off x="4842564" y="4675987"/>
            <a:ext cx="450679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79ADDD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3) </a:t>
            </a:r>
            <a:r>
              <a: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79ADDD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모자이크 이미지</a:t>
            </a:r>
            <a:endParaRPr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79ADDD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 fontAlgn="base"/>
            <a:r>
              <a: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79ADDD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원래 크기로 복구</a:t>
            </a:r>
            <a:endParaRPr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79ADDD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00AB15A-FAAF-4394-BC84-2314F89CB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1988" y="2305285"/>
            <a:ext cx="2143125" cy="214312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FB78465-F30D-49A2-A82D-52238A10F429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2162660C-AA28-420D-9BFF-0F8CE8E8DC74}"/>
              </a:ext>
            </a:extLst>
          </p:cNvPr>
          <p:cNvCxnSpPr>
            <a:cxnSpLocks/>
          </p:cNvCxnSpPr>
          <p:nvPr/>
        </p:nvCxnSpPr>
        <p:spPr>
          <a:xfrm>
            <a:off x="2856042" y="2305285"/>
            <a:ext cx="997177" cy="534375"/>
          </a:xfrm>
          <a:prstGeom prst="line">
            <a:avLst/>
          </a:prstGeom>
          <a:ln w="22225">
            <a:solidFill>
              <a:srgbClr val="2E75B6"/>
            </a:solidFill>
          </a:ln>
          <a:effectLst>
            <a:outerShdw blurRad="50800" dist="139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B44369F-F109-4CF8-A0D9-3AEA86C1C8B9}"/>
              </a:ext>
            </a:extLst>
          </p:cNvPr>
          <p:cNvCxnSpPr>
            <a:cxnSpLocks/>
          </p:cNvCxnSpPr>
          <p:nvPr/>
        </p:nvCxnSpPr>
        <p:spPr>
          <a:xfrm flipH="1">
            <a:off x="2856042" y="3994607"/>
            <a:ext cx="997178" cy="453803"/>
          </a:xfrm>
          <a:prstGeom prst="line">
            <a:avLst/>
          </a:prstGeom>
          <a:ln w="22225">
            <a:solidFill>
              <a:srgbClr val="2E75B6"/>
            </a:solidFill>
          </a:ln>
          <a:effectLst>
            <a:outerShdw blurRad="50800" dist="139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6D4A103E-612A-4E94-A1AF-F875C0F04B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506" y="3202879"/>
            <a:ext cx="603316" cy="60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8463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모서리가 둥근 직사각형 15">
            <a:extLst>
              <a:ext uri="{FF2B5EF4-FFF2-40B4-BE49-F238E27FC236}">
                <a16:creationId xmlns:a16="http://schemas.microsoft.com/office/drawing/2014/main" id="{3F35EA52-32D4-4540-BB9E-FA0F5A996441}"/>
              </a:ext>
            </a:extLst>
          </p:cNvPr>
          <p:cNvSpPr/>
          <p:nvPr/>
        </p:nvSpPr>
        <p:spPr>
          <a:xfrm>
            <a:off x="3413702" y="5186460"/>
            <a:ext cx="5364596" cy="896104"/>
          </a:xfrm>
          <a:prstGeom prst="roundRect">
            <a:avLst/>
          </a:prstGeom>
          <a:solidFill>
            <a:srgbClr val="2E75B6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4) CNN</a:t>
            </a:r>
            <a:r>
              <a:rPr lang="ko-KR" altLang="en-US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적용 및 모자이크 제거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9308A1-D907-4C02-B847-0A9A8FA7392C}"/>
              </a:ext>
            </a:extLst>
          </p:cNvPr>
          <p:cNvSpPr txBox="1"/>
          <p:nvPr/>
        </p:nvSpPr>
        <p:spPr>
          <a:xfrm>
            <a:off x="5130054" y="3432883"/>
            <a:ext cx="205022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특정 인물 모자이크 제거</a:t>
            </a:r>
            <a:endParaRPr lang="en-US" altLang="ko-KR" sz="14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A78F42-2667-4E0A-B19E-DF0FB85739D9}"/>
              </a:ext>
            </a:extLst>
          </p:cNvPr>
          <p:cNvSpPr/>
          <p:nvPr/>
        </p:nvSpPr>
        <p:spPr>
          <a:xfrm>
            <a:off x="3533472" y="5342125"/>
            <a:ext cx="512505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OpenCV</a:t>
            </a:r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통해 모든 얼굴에 모자이크 한 영상에</a:t>
            </a:r>
            <a:endParaRPr lang="en-US" altLang="ko-KR" sz="16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CNN </a:t>
            </a:r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분류기를 적용시켜 특정 인물 모자이크 제거</a:t>
            </a:r>
            <a:endParaRPr lang="en-US" altLang="ko-KR" sz="16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1F32C17-C3DB-4FA2-822E-487CCD5895A3}"/>
              </a:ext>
            </a:extLst>
          </p:cNvPr>
          <p:cNvSpPr/>
          <p:nvPr/>
        </p:nvSpPr>
        <p:spPr>
          <a:xfrm>
            <a:off x="2148007" y="2997723"/>
            <a:ext cx="603316" cy="60331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13229BA-4DA2-4A1C-9240-824DA71FC630}"/>
              </a:ext>
            </a:extLst>
          </p:cNvPr>
          <p:cNvCxnSpPr/>
          <p:nvPr/>
        </p:nvCxnSpPr>
        <p:spPr>
          <a:xfrm flipV="1">
            <a:off x="5493302" y="3162220"/>
            <a:ext cx="1277920" cy="10414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19D63695-6676-43A2-820A-758EEC505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E85BA66-2DA7-4F00-A38A-B74A98E9D664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분석과정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481A3BC-45AE-43E2-AF84-012C904683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81" t="23355" r="30781" b="30803"/>
          <a:stretch/>
        </p:blipFill>
        <p:spPr>
          <a:xfrm>
            <a:off x="706048" y="1627534"/>
            <a:ext cx="4329428" cy="3143868"/>
          </a:xfrm>
          <a:prstGeom prst="rect">
            <a:avLst/>
          </a:prstGeom>
          <a:effectLst>
            <a:outerShdw blurRad="50800" dist="88900" dir="2700000" algn="tl" rotWithShape="0">
              <a:prstClr val="black">
                <a:alpha val="40000"/>
              </a:prstClr>
            </a:outerShdw>
            <a:softEdge rad="38100"/>
          </a:effec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B8D458A-C4C3-4D82-815E-A4CA0E5AB7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98" t="43698" r="32316" b="43524"/>
          <a:stretch/>
        </p:blipFill>
        <p:spPr>
          <a:xfrm>
            <a:off x="2382664" y="3153821"/>
            <a:ext cx="1007378" cy="100737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767EC8B-63D9-4BE0-8DC9-13D0649CC5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81" t="23355" r="30781" b="30803"/>
          <a:stretch/>
        </p:blipFill>
        <p:spPr>
          <a:xfrm>
            <a:off x="7274859" y="1627534"/>
            <a:ext cx="4329428" cy="3143868"/>
          </a:xfrm>
          <a:prstGeom prst="rect">
            <a:avLst/>
          </a:prstGeom>
          <a:effectLst>
            <a:outerShdw blurRad="50800" dist="88900" dir="2700000" algn="tl" rotWithShape="0">
              <a:prstClr val="black">
                <a:alpha val="40000"/>
              </a:prstClr>
            </a:outerShd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534449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7FB22DF-AC5D-429F-A7E2-4CA385DE3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6003" y="2983428"/>
            <a:ext cx="2042337" cy="85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424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모서리가 둥근 직사각형 15">
            <a:extLst>
              <a:ext uri="{FF2B5EF4-FFF2-40B4-BE49-F238E27FC236}">
                <a16:creationId xmlns:a16="http://schemas.microsoft.com/office/drawing/2014/main" id="{86C46A9C-E80C-4D1D-A445-036A2163935D}"/>
              </a:ext>
            </a:extLst>
          </p:cNvPr>
          <p:cNvSpPr/>
          <p:nvPr/>
        </p:nvSpPr>
        <p:spPr>
          <a:xfrm>
            <a:off x="3413702" y="5316779"/>
            <a:ext cx="5364596" cy="896104"/>
          </a:xfrm>
          <a:prstGeom prst="roundRect">
            <a:avLst/>
          </a:prstGeom>
          <a:solidFill>
            <a:srgbClr val="2E75B6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3539F7A-7628-4554-8DC5-D957B80D2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EAA97D1-94A5-4E30-BFA8-10C5CC9F2E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29" y="1720213"/>
            <a:ext cx="4326758" cy="285178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A9C70D0-6529-4DA2-B2E9-D31C6F3ACBE6}"/>
              </a:ext>
            </a:extLst>
          </p:cNvPr>
          <p:cNvSpPr/>
          <p:nvPr/>
        </p:nvSpPr>
        <p:spPr>
          <a:xfrm>
            <a:off x="3966225" y="5614099"/>
            <a:ext cx="46063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CNN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en-US" altLang="ko-KR" sz="14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Tensorflow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이용해 구현 하였다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우측은 </a:t>
            </a:r>
            <a:r>
              <a:rPr lang="en-US" altLang="ko-KR" sz="14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Tensorflow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Graph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4" name="오른쪽 화살표 3"/>
          <p:cNvSpPr/>
          <p:nvPr/>
        </p:nvSpPr>
        <p:spPr>
          <a:xfrm>
            <a:off x="5660248" y="2835864"/>
            <a:ext cx="871506" cy="429850"/>
          </a:xfrm>
          <a:prstGeom prst="rightArrow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81D060-E416-4B79-A5A5-41194CB9BF73}"/>
              </a:ext>
            </a:extLst>
          </p:cNvPr>
          <p:cNvSpPr txBox="1"/>
          <p:nvPr/>
        </p:nvSpPr>
        <p:spPr>
          <a:xfrm>
            <a:off x="4016022" y="5393602"/>
            <a:ext cx="4506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TensorFlow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975610-EECC-4F06-AC3D-9786C6C188BA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en-US" altLang="ko-KR" sz="2000" b="1" spc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분석결과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B7A1D6-2794-40E5-8023-B573FE626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115" y="863512"/>
            <a:ext cx="4552509" cy="40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8805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2BAFEE-2E57-4DF0-9D8B-160882042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EDBF33D6-510C-4B69-8B72-0D923C08B59D}"/>
              </a:ext>
            </a:extLst>
          </p:cNvPr>
          <p:cNvSpPr/>
          <p:nvPr/>
        </p:nvSpPr>
        <p:spPr>
          <a:xfrm>
            <a:off x="6869626" y="2700396"/>
            <a:ext cx="451569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740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장의 이미지를 갖고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500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번의 학습을 시행 하였다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100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번의 시행마다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cost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accuracy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값을 출력하였다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학습이 진행될 수록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cost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수렴하고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accuracy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100%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빠르게 가까워지고 있으므로 학습이  잘 이뤄졌다는 것을 확인 할 수 있다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fontAlgn="base"/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딥 러닝이 끝난 학습 모델을 평가하였을 때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accuracy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0.99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이므로 결과적으로 설정한 얼굴을 잘 검출 해 내는 알고리즘을 구현 하였다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1567056" y="2065373"/>
            <a:ext cx="297536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Learning result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6960553" y="2342372"/>
            <a:ext cx="297536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4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explain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1719818-4551-4436-8996-3FBCA2130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918" y="2489131"/>
            <a:ext cx="3261643" cy="24538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38742B-9C7E-484D-BB01-5F5A8A4F5D2B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en-US" altLang="ko-KR" sz="2000" b="1" spc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분석결과</a:t>
            </a:r>
          </a:p>
        </p:txBody>
      </p:sp>
    </p:spTree>
    <p:extLst>
      <p:ext uri="{BB962C8B-B14F-4D97-AF65-F5344CB8AC3E}">
        <p14:creationId xmlns:p14="http://schemas.microsoft.com/office/powerpoint/2010/main" val="33720449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CAC208E6-0A10-43F0-BD3D-242B6CE788F4}"/>
              </a:ext>
            </a:extLst>
          </p:cNvPr>
          <p:cNvSpPr txBox="1"/>
          <p:nvPr/>
        </p:nvSpPr>
        <p:spPr>
          <a:xfrm>
            <a:off x="1214410" y="322709"/>
            <a:ext cx="16471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rgbClr val="F5685D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141941-80BC-42C6-8E9B-382637417A2F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1) CNN</a:t>
            </a:r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2E75B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2BAFEE-2E57-4DF0-9D8B-160882042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7824539" y="1006127"/>
            <a:ext cx="1214960" cy="2768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394E5-E991-4119-994E-973D70C5413A}"/>
              </a:ext>
            </a:extLst>
          </p:cNvPr>
          <p:cNvSpPr txBox="1"/>
          <p:nvPr/>
        </p:nvSpPr>
        <p:spPr>
          <a:xfrm>
            <a:off x="7824539" y="3942488"/>
            <a:ext cx="1214960" cy="2768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accuracy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85" t="27799" r="2179" b="13506"/>
          <a:stretch/>
        </p:blipFill>
        <p:spPr>
          <a:xfrm>
            <a:off x="6089081" y="1294399"/>
            <a:ext cx="4685876" cy="208863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0" t="23987" r="1858" b="17889"/>
          <a:stretch/>
        </p:blipFill>
        <p:spPr>
          <a:xfrm>
            <a:off x="6089081" y="4219543"/>
            <a:ext cx="4685876" cy="208863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2EA3FE1-8CF1-4345-92AF-73AC34A583B1}"/>
              </a:ext>
            </a:extLst>
          </p:cNvPr>
          <p:cNvSpPr txBox="1"/>
          <p:nvPr/>
        </p:nvSpPr>
        <p:spPr>
          <a:xfrm>
            <a:off x="1567056" y="2065373"/>
            <a:ext cx="297536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Learning result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09D5F37-0684-46AB-A2AF-41613EC768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918" y="2489131"/>
            <a:ext cx="3261643" cy="24538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8974FE-C4BB-4BF5-B2CD-A8C359E44C38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en-US" altLang="ko-KR" sz="2000" b="1" spc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분석결과</a:t>
            </a:r>
          </a:p>
        </p:txBody>
      </p:sp>
    </p:spTree>
    <p:extLst>
      <p:ext uri="{BB962C8B-B14F-4D97-AF65-F5344CB8AC3E}">
        <p14:creationId xmlns:p14="http://schemas.microsoft.com/office/powerpoint/2010/main" val="11783483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486D8340-5047-4CE3-9BF0-90741BD286BF}"/>
              </a:ext>
            </a:extLst>
          </p:cNvPr>
          <p:cNvGrpSpPr/>
          <p:nvPr/>
        </p:nvGrpSpPr>
        <p:grpSpPr>
          <a:xfrm>
            <a:off x="251157" y="265886"/>
            <a:ext cx="5461000" cy="431880"/>
            <a:chOff x="251157" y="265886"/>
            <a:chExt cx="5461000" cy="43188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2F007E1-C27C-471E-B05A-508009E93D2F}"/>
                </a:ext>
              </a:extLst>
            </p:cNvPr>
            <p:cNvSpPr txBox="1"/>
            <p:nvPr/>
          </p:nvSpPr>
          <p:spPr>
            <a:xfrm>
              <a:off x="251157" y="265886"/>
              <a:ext cx="5461000" cy="43188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algn="ctr" defTabSz="914400" fontAlgn="base">
                <a:lnSpc>
                  <a:spcPct val="100000"/>
                </a:lnSpc>
                <a:spcBef>
                  <a:spcPts val="0"/>
                </a:spcBef>
                <a:buNone/>
                <a:tabLst>
                  <a:tab pos="508000" algn="l"/>
                  <a:tab pos="1016000" algn="l"/>
                  <a:tab pos="1524000" algn="l"/>
                  <a:tab pos="2032000" algn="l"/>
                  <a:tab pos="2540000" algn="l"/>
                  <a:tab pos="3048000" algn="l"/>
                  <a:tab pos="3556000" algn="l"/>
                  <a:tab pos="4064000" algn="l"/>
                  <a:tab pos="4572000" algn="l"/>
                  <a:tab pos="5080000" algn="l"/>
                  <a:tab pos="5588000" algn="l"/>
                  <a:tab pos="6093460" algn="l"/>
                  <a:tab pos="6604000" algn="l"/>
                  <a:tab pos="7112000" algn="l"/>
                  <a:tab pos="7620000" algn="l"/>
                  <a:tab pos="8128000" algn="l"/>
                  <a:tab pos="8636000" algn="l"/>
                  <a:tab pos="9144000" algn="l"/>
                  <a:tab pos="9652000" algn="l"/>
                  <a:tab pos="10160000" algn="l"/>
                  <a:tab pos="10668000" algn="l"/>
                  <a:tab pos="11176000" algn="l"/>
                  <a:tab pos="11684000" algn="l"/>
                  <a:tab pos="12192000" algn="l"/>
                  <a:tab pos="12700000" algn="l"/>
                  <a:tab pos="13208000" algn="l"/>
                  <a:tab pos="13716000" algn="l"/>
                  <a:tab pos="14224000" algn="l"/>
                  <a:tab pos="14732000" algn="l"/>
                  <a:tab pos="15240000" algn="l"/>
                  <a:tab pos="15748000" algn="l"/>
                </a:tabLst>
                <a:defRPr sz="3500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defRPr>
              </a:lvl1pPr>
            </a:lstStyle>
            <a:p>
              <a:pPr algn="l"/>
              <a:r>
                <a:rPr lang="en-US" altLang="ko-KR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4. </a:t>
              </a:r>
              <a:r>
                <a:rPr lang="ko-KR" altLang="en-US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분석결과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3E405C7-7E67-419E-94C8-DA96743814B1}"/>
                </a:ext>
              </a:extLst>
            </p:cNvPr>
            <p:cNvSpPr txBox="1"/>
            <p:nvPr/>
          </p:nvSpPr>
          <p:spPr>
            <a:xfrm>
              <a:off x="1214410" y="322709"/>
              <a:ext cx="16471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600" dirty="0">
                <a:solidFill>
                  <a:srgbClr val="599AD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6419310E-556D-4352-8D7D-4E79F52D7458}"/>
              </a:ext>
            </a:extLst>
          </p:cNvPr>
          <p:cNvSpPr txBox="1"/>
          <p:nvPr/>
        </p:nvSpPr>
        <p:spPr>
          <a:xfrm>
            <a:off x="681228" y="863512"/>
            <a:ext cx="57028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</a:t>
            </a:r>
            <a:r>
              <a:rPr lang="ko-KR" altLang="en-US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최종 적용 영상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847AFF2-1597-4359-BB0F-0B869C7D378E}"/>
              </a:ext>
            </a:extLst>
          </p:cNvPr>
          <p:cNvGrpSpPr/>
          <p:nvPr/>
        </p:nvGrpSpPr>
        <p:grpSpPr>
          <a:xfrm>
            <a:off x="437388" y="1692232"/>
            <a:ext cx="7307275" cy="3961216"/>
            <a:chOff x="4366565" y="983311"/>
            <a:chExt cx="8762389" cy="489137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6876E00-183B-47B4-A1DE-E6F2B7FDBC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66565" y="983311"/>
              <a:ext cx="8762389" cy="4891378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99182FE-7812-459B-8260-BCC643485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66565" y="1329124"/>
              <a:ext cx="6370921" cy="4492942"/>
            </a:xfrm>
            <a:prstGeom prst="rect">
              <a:avLst/>
            </a:prstGeom>
          </p:spPr>
        </p:pic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E78DF4B3-6BC6-4CAC-BB47-AEFE620D46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9269" y="3931070"/>
            <a:ext cx="691062" cy="300834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1825998A-3E73-489A-AED2-395D06B786E5}"/>
              </a:ext>
            </a:extLst>
          </p:cNvPr>
          <p:cNvSpPr/>
          <p:nvPr/>
        </p:nvSpPr>
        <p:spPr>
          <a:xfrm>
            <a:off x="455591" y="4717557"/>
            <a:ext cx="4082342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의중이의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Vlog,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맛집 탐방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면도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홍대 나들이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5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4" name="의중tv">
            <a:hlinkClick r:id="" action="ppaction://media"/>
            <a:extLst>
              <a:ext uri="{FF2B5EF4-FFF2-40B4-BE49-F238E27FC236}">
                <a16:creationId xmlns:a16="http://schemas.microsoft.com/office/drawing/2014/main" id="{9FB5EF98-C3EC-4166-9ADF-55FFA47293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6489" y="1972284"/>
            <a:ext cx="5294739" cy="2388282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0AA2A076-5E84-4503-BA68-891C9FC56753}"/>
              </a:ext>
            </a:extLst>
          </p:cNvPr>
          <p:cNvSpPr/>
          <p:nvPr/>
        </p:nvSpPr>
        <p:spPr>
          <a:xfrm>
            <a:off x="809516" y="5001369"/>
            <a:ext cx="3267345" cy="1993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fontAlgn="base"/>
            <a:r>
              <a:rPr lang="ko-KR" altLang="en-US" sz="10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의쭝이</a:t>
            </a:r>
            <a:endParaRPr lang="en-US" altLang="ko-KR" sz="1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5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327C61E-F7E5-4FC6-935A-B5B3DE1739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678" y="5103413"/>
            <a:ext cx="320754" cy="21186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0853962-7F78-442D-897D-34591D774A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13344" y="3947328"/>
            <a:ext cx="536987" cy="29332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BF52F0-9581-453D-ABC6-D54908BA4FA9}"/>
              </a:ext>
            </a:extLst>
          </p:cNvPr>
          <p:cNvSpPr/>
          <p:nvPr/>
        </p:nvSpPr>
        <p:spPr>
          <a:xfrm>
            <a:off x="7952080" y="2732709"/>
            <a:ext cx="5599687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1400" b="1" spc="1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실제 영상에 완성된 알고리즘을 적용시킨 결과이다</a:t>
            </a:r>
            <a:r>
              <a:rPr lang="en-US" altLang="ko-KR" sz="1400" b="1" spc="1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fontAlgn="base"/>
            <a:endParaRPr lang="en-US" altLang="ko-KR" sz="1400" b="1" spc="1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spc="1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완성된 얼굴 인식 시스템이 실제 웹 캠코더에 적용되어</a:t>
            </a:r>
            <a:endParaRPr lang="en-US" altLang="ko-KR" sz="1400" b="1" spc="1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spc="1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본인 외에 다른 사람들의 얼굴들 모자이크 처리한다</a:t>
            </a:r>
            <a:r>
              <a:rPr lang="en-US" altLang="ko-KR" sz="1400" b="1" spc="1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fontAlgn="base"/>
            <a:r>
              <a:rPr lang="ko-KR" altLang="en-US" sz="1400" b="1" spc="1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이로 인해 앞으로 많은 개인방송 플랫폼에서 초상권 </a:t>
            </a:r>
            <a:endParaRPr lang="en-US" altLang="ko-KR" sz="1400" b="1" spc="1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spc="1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 없이 다양한 컨텐츠들을 도출할 수 있다</a:t>
            </a:r>
            <a:r>
              <a:rPr lang="en-US" altLang="ko-KR" sz="1400" b="1" spc="1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sz="1050" b="1" spc="1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endParaRPr lang="en-US" altLang="ko-KR" sz="1050" b="1" spc="1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9D451A5-7AEB-439E-A370-02730B90304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008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DF001B0-AAA4-4948-B4C6-22D2085510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767" y="2983428"/>
            <a:ext cx="2042337" cy="85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67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3429858-33AB-4D62-8610-8BE2061EE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373" y="2999194"/>
            <a:ext cx="4377307" cy="85961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FA6220-2C71-466C-8E2A-88125FB9A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85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B6961A7-CF98-49E4-85CC-559571A813C7}"/>
              </a:ext>
            </a:extLst>
          </p:cNvPr>
          <p:cNvSpPr txBox="1"/>
          <p:nvPr/>
        </p:nvSpPr>
        <p:spPr>
          <a:xfrm>
            <a:off x="530388" y="1473219"/>
            <a:ext cx="380380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ko-KR" altLang="en-US" sz="2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ium" panose="02000800000000000000" pitchFamily="2" charset="0"/>
                <a:ea typeface="Tmon몬소리 Black" panose="02000A03000000000000" pitchFamily="2" charset="-127"/>
              </a:rPr>
              <a:t>분석 도구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F7DCF2-37A8-4922-A706-DC98FB4F06EE}"/>
              </a:ext>
            </a:extLst>
          </p:cNvPr>
          <p:cNvSpPr txBox="1"/>
          <p:nvPr/>
        </p:nvSpPr>
        <p:spPr>
          <a:xfrm>
            <a:off x="251157" y="265886"/>
            <a:ext cx="5461000" cy="431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 fontAlgn="base">
              <a:lnSpc>
                <a:spcPct val="100000"/>
              </a:lnSpc>
              <a:spcBef>
                <a:spcPts val="0"/>
              </a:spcBef>
              <a:buNone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346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</a:tabLst>
              <a:defRPr sz="35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defRPr>
            </a:lvl1pPr>
          </a:lstStyle>
          <a:p>
            <a:pPr algn="l"/>
            <a:r>
              <a:rPr lang="en-US" altLang="ko-KR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000" b="1" spc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599AD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참고자료 및 분석도구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62228D-2E42-4B6C-AA85-64132F66EB46}"/>
              </a:ext>
            </a:extLst>
          </p:cNvPr>
          <p:cNvSpPr txBox="1"/>
          <p:nvPr/>
        </p:nvSpPr>
        <p:spPr>
          <a:xfrm>
            <a:off x="530388" y="3045622"/>
            <a:ext cx="380380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ko-KR" altLang="en-US" sz="2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ium" panose="02000800000000000000" pitchFamily="2" charset="0"/>
                <a:ea typeface="Tmon몬소리 Black" panose="02000A03000000000000" pitchFamily="2" charset="-127"/>
              </a:rPr>
              <a:t>참고 자료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EE0F30D-3D73-4DE2-B855-2FF5E45A94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08" t="28456" r="66109" b="53084"/>
          <a:stretch/>
        </p:blipFill>
        <p:spPr>
          <a:xfrm>
            <a:off x="102125" y="1986490"/>
            <a:ext cx="2073914" cy="63295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AA0AB70-DF89-4A50-9613-3EB09AD8C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EF689D2-A25F-4C18-94F6-4B81632A49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53463" flipH="1">
            <a:off x="6000893" y="-43722"/>
            <a:ext cx="6728524" cy="791127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BB2CB50-B24C-4032-9623-F3D3C6128BB9}"/>
              </a:ext>
            </a:extLst>
          </p:cNvPr>
          <p:cNvSpPr/>
          <p:nvPr/>
        </p:nvSpPr>
        <p:spPr>
          <a:xfrm>
            <a:off x="530388" y="3533352"/>
            <a:ext cx="73489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140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깃허브</a:t>
            </a:r>
            <a:r>
              <a:rPr lang="ko-KR" altLang="en-US" sz="14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https://github.com/JinGiHyun/Statistics_Analysis_Project</a:t>
            </a:r>
          </a:p>
        </p:txBody>
      </p:sp>
    </p:spTree>
    <p:extLst>
      <p:ext uri="{BB962C8B-B14F-4D97-AF65-F5344CB8AC3E}">
        <p14:creationId xmlns:p14="http://schemas.microsoft.com/office/powerpoint/2010/main" val="855872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591B14C-2B25-45F7-938D-29FF5EF7BF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9186" y="1500785"/>
            <a:ext cx="6701787" cy="5357215"/>
          </a:xfrm>
          <a:prstGeom prst="rect">
            <a:avLst/>
          </a:prstGeom>
        </p:spPr>
      </p:pic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9794E055-3CE6-45D7-8191-F87B374B5D8B}"/>
              </a:ext>
            </a:extLst>
          </p:cNvPr>
          <p:cNvSpPr/>
          <p:nvPr/>
        </p:nvSpPr>
        <p:spPr>
          <a:xfrm>
            <a:off x="1540329" y="1664863"/>
            <a:ext cx="3555719" cy="1236280"/>
          </a:xfrm>
          <a:prstGeom prst="wedgeRoundRectCallout">
            <a:avLst>
              <a:gd name="adj1" fmla="val -38041"/>
              <a:gd name="adj2" fmla="val 70666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신상이 공개되면서 범죄의 표적이 되기도 한다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지난달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 서울 강남이 한 왁싱 업소에서 여주인이 살해되는 사건이 발생했다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.”</a:t>
            </a:r>
          </a:p>
          <a:p>
            <a:pPr algn="ctr" fontAlgn="base"/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권선미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“</a:t>
            </a:r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초상권은 무슨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…” </a:t>
            </a:r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다짜고짜 카메라 들이대는 헌팅 방송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조선일보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2017.08.07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FC108C-EA78-4C10-B9BD-2ABEF48F64C5}"/>
              </a:ext>
            </a:extLst>
          </p:cNvPr>
          <p:cNvSpPr txBox="1"/>
          <p:nvPr/>
        </p:nvSpPr>
        <p:spPr>
          <a:xfrm>
            <a:off x="681228" y="883832"/>
            <a:ext cx="477418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1) </a:t>
            </a:r>
            <a:r>
              <a:rPr lang="ko-KR" altLang="en-US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초상권 침해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87DC64E-70F5-45B1-9A6B-E96291F3BD77}"/>
              </a:ext>
            </a:extLst>
          </p:cNvPr>
          <p:cNvGrpSpPr/>
          <p:nvPr/>
        </p:nvGrpSpPr>
        <p:grpSpPr>
          <a:xfrm>
            <a:off x="251157" y="265886"/>
            <a:ext cx="5461000" cy="431880"/>
            <a:chOff x="251157" y="265886"/>
            <a:chExt cx="5461000" cy="431880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D3133FB-7739-4772-9F51-66D13B7D4E34}"/>
                </a:ext>
              </a:extLst>
            </p:cNvPr>
            <p:cNvSpPr txBox="1"/>
            <p:nvPr/>
          </p:nvSpPr>
          <p:spPr>
            <a:xfrm>
              <a:off x="251157" y="265886"/>
              <a:ext cx="5461000" cy="43188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algn="ctr" defTabSz="914400" fontAlgn="base">
                <a:lnSpc>
                  <a:spcPct val="100000"/>
                </a:lnSpc>
                <a:spcBef>
                  <a:spcPts val="0"/>
                </a:spcBef>
                <a:buNone/>
                <a:tabLst>
                  <a:tab pos="508000" algn="l"/>
                  <a:tab pos="1016000" algn="l"/>
                  <a:tab pos="1524000" algn="l"/>
                  <a:tab pos="2032000" algn="l"/>
                  <a:tab pos="2540000" algn="l"/>
                  <a:tab pos="3048000" algn="l"/>
                  <a:tab pos="3556000" algn="l"/>
                  <a:tab pos="4064000" algn="l"/>
                  <a:tab pos="4572000" algn="l"/>
                  <a:tab pos="5080000" algn="l"/>
                  <a:tab pos="5588000" algn="l"/>
                  <a:tab pos="6093460" algn="l"/>
                  <a:tab pos="6604000" algn="l"/>
                  <a:tab pos="7112000" algn="l"/>
                  <a:tab pos="7620000" algn="l"/>
                  <a:tab pos="8128000" algn="l"/>
                  <a:tab pos="8636000" algn="l"/>
                  <a:tab pos="9144000" algn="l"/>
                  <a:tab pos="9652000" algn="l"/>
                  <a:tab pos="10160000" algn="l"/>
                  <a:tab pos="10668000" algn="l"/>
                  <a:tab pos="11176000" algn="l"/>
                  <a:tab pos="11684000" algn="l"/>
                  <a:tab pos="12192000" algn="l"/>
                  <a:tab pos="12700000" algn="l"/>
                  <a:tab pos="13208000" algn="l"/>
                  <a:tab pos="13716000" algn="l"/>
                  <a:tab pos="14224000" algn="l"/>
                  <a:tab pos="14732000" algn="l"/>
                  <a:tab pos="15240000" algn="l"/>
                  <a:tab pos="15748000" algn="l"/>
                </a:tabLst>
                <a:defRPr sz="3500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defRPr>
              </a:lvl1pPr>
            </a:lstStyle>
            <a:p>
              <a:pPr algn="l"/>
              <a:r>
                <a:rPr lang="en-US" altLang="ko-KR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 </a:t>
              </a:r>
              <a:r>
                <a:rPr lang="ko-KR" altLang="en-US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분석배경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1AFF2DB-C860-4B9E-8BA9-A9EE0F5EA253}"/>
                </a:ext>
              </a:extLst>
            </p:cNvPr>
            <p:cNvSpPr txBox="1"/>
            <p:nvPr/>
          </p:nvSpPr>
          <p:spPr>
            <a:xfrm>
              <a:off x="1214410" y="322709"/>
              <a:ext cx="1975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600" dirty="0">
                <a:solidFill>
                  <a:srgbClr val="599AD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193BCF6-76E3-4206-BBA8-069B79D604A6}"/>
              </a:ext>
            </a:extLst>
          </p:cNvPr>
          <p:cNvSpPr/>
          <p:nvPr/>
        </p:nvSpPr>
        <p:spPr>
          <a:xfrm>
            <a:off x="4114055" y="1279689"/>
            <a:ext cx="38052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3" name="말풍선: 모서리가 둥근 사각형 42">
            <a:extLst>
              <a:ext uri="{FF2B5EF4-FFF2-40B4-BE49-F238E27FC236}">
                <a16:creationId xmlns:a16="http://schemas.microsoft.com/office/drawing/2014/main" id="{57B2BC19-A831-4435-983D-276CD6A251C4}"/>
              </a:ext>
            </a:extLst>
          </p:cNvPr>
          <p:cNvSpPr/>
          <p:nvPr/>
        </p:nvSpPr>
        <p:spPr>
          <a:xfrm>
            <a:off x="1305022" y="3282154"/>
            <a:ext cx="4064393" cy="1369727"/>
          </a:xfrm>
          <a:prstGeom prst="wedgeRoundRectCallout">
            <a:avLst>
              <a:gd name="adj1" fmla="val 36748"/>
              <a:gd name="adj2" fmla="val 63827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직원들의 얼굴이 들어간 사진이 당사자 의사와 관계없이 온라인에 올라가는 경우다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서비스업이라는 이유로 직원은 무분별한 촬영을 하는 손님에게 별다른 항의도 하지 못하는 실정이다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.”</a:t>
            </a:r>
          </a:p>
          <a:p>
            <a:pPr algn="ctr" fontAlgn="base"/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이동우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“</a:t>
            </a:r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손님 인증샷에 제 얼굴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싫어요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”, </a:t>
            </a:r>
            <a:r>
              <a:rPr lang="ko-KR" altLang="en-US" sz="8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머니투데이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2019.06.04</a:t>
            </a:r>
          </a:p>
        </p:txBody>
      </p:sp>
      <p:sp>
        <p:nvSpPr>
          <p:cNvPr id="44" name="말풍선: 모서리가 둥근 사각형 43">
            <a:extLst>
              <a:ext uri="{FF2B5EF4-FFF2-40B4-BE49-F238E27FC236}">
                <a16:creationId xmlns:a16="http://schemas.microsoft.com/office/drawing/2014/main" id="{6492E625-2B25-423B-ABA5-19A56AB297E4}"/>
              </a:ext>
            </a:extLst>
          </p:cNvPr>
          <p:cNvSpPr/>
          <p:nvPr/>
        </p:nvSpPr>
        <p:spPr>
          <a:xfrm>
            <a:off x="1283415" y="5028025"/>
            <a:ext cx="4026329" cy="1116198"/>
          </a:xfrm>
          <a:prstGeom prst="wedgeRoundRectCallout">
            <a:avLst>
              <a:gd name="adj1" fmla="val -35762"/>
              <a:gd name="adj2" fmla="val 70666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성씨는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동영상에 내 얼굴이 나온다는 것을 알게 된 순간부터</a:t>
            </a:r>
            <a:endParaRPr lang="en-US" altLang="ko-KR" sz="12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놀이기구에 집중이 안됐다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웃기게 나올까 봐 마음 놓고 무서워하는 표정을 </a:t>
            </a:r>
            <a:r>
              <a:rPr lang="ko-KR" altLang="en-US" sz="12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짓지도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못했다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.’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며 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기분이 나쁘기도 했고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SNS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올라갈까 걱정도 됐다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.’ </a:t>
            </a:r>
            <a:r>
              <a:rPr lang="ko-KR" altLang="en-US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고 말했다</a:t>
            </a:r>
            <a:r>
              <a:rPr lang="en-US" altLang="ko-KR" sz="12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”</a:t>
            </a:r>
          </a:p>
          <a:p>
            <a:pPr algn="ctr" fontAlgn="base"/>
            <a:r>
              <a:rPr lang="ko-KR" altLang="en-US" sz="8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한민선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‘</a:t>
            </a:r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남의 </a:t>
            </a:r>
            <a:r>
              <a:rPr lang="ko-KR" altLang="en-US" sz="8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인생샷에</a:t>
            </a:r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내 얼굴이 나왔다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’, </a:t>
            </a:r>
            <a:r>
              <a:rPr lang="ko-KR" altLang="en-US" sz="8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머니투데이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2019.05.26</a:t>
            </a: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4E13318B-81E3-4FF9-AD39-4317299B2531}"/>
              </a:ext>
            </a:extLst>
          </p:cNvPr>
          <p:cNvSpPr/>
          <p:nvPr/>
        </p:nvSpPr>
        <p:spPr>
          <a:xfrm rot="5400000">
            <a:off x="6173757" y="3688476"/>
            <a:ext cx="377195" cy="204613"/>
          </a:xfrm>
          <a:prstGeom prst="triangle">
            <a:avLst>
              <a:gd name="adj" fmla="val 53267"/>
            </a:avLst>
          </a:prstGeom>
          <a:solidFill>
            <a:srgbClr val="2E75B6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698C30FF-9188-4A6D-B0A6-36D819F12DC6}"/>
              </a:ext>
            </a:extLst>
          </p:cNvPr>
          <p:cNvSpPr/>
          <p:nvPr/>
        </p:nvSpPr>
        <p:spPr>
          <a:xfrm rot="5400000">
            <a:off x="6426311" y="3688476"/>
            <a:ext cx="377195" cy="204613"/>
          </a:xfrm>
          <a:prstGeom prst="triangle">
            <a:avLst>
              <a:gd name="adj" fmla="val 53267"/>
            </a:avLst>
          </a:prstGeom>
          <a:solidFill>
            <a:srgbClr val="599AD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15">
            <a:extLst>
              <a:ext uri="{FF2B5EF4-FFF2-40B4-BE49-F238E27FC236}">
                <a16:creationId xmlns:a16="http://schemas.microsoft.com/office/drawing/2014/main" id="{70F3CD38-1314-4299-BBC7-916D1E65646A}"/>
              </a:ext>
            </a:extLst>
          </p:cNvPr>
          <p:cNvSpPr/>
          <p:nvPr/>
        </p:nvSpPr>
        <p:spPr>
          <a:xfrm>
            <a:off x="6980348" y="2359570"/>
            <a:ext cx="4712037" cy="2950402"/>
          </a:xfrm>
          <a:prstGeom prst="roundRect">
            <a:avLst/>
          </a:prstGeom>
          <a:solidFill>
            <a:srgbClr val="2E75B6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3CFF14A-45C1-459D-A5D5-926F6D08C392}"/>
              </a:ext>
            </a:extLst>
          </p:cNvPr>
          <p:cNvSpPr/>
          <p:nvPr/>
        </p:nvSpPr>
        <p:spPr>
          <a:xfrm>
            <a:off x="7083142" y="2833307"/>
            <a:ext cx="450644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스마트폰</a:t>
            </a:r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카메라 등의 촬영기능을 가진</a:t>
            </a:r>
            <a:endParaRPr lang="en-US" altLang="ko-KR" sz="16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전자기기가 대중화되면서 </a:t>
            </a:r>
            <a:endParaRPr lang="en-US" altLang="ko-KR" sz="16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타인의 사진이나 영상에  얼굴이 노출되는</a:t>
            </a:r>
            <a:endParaRPr lang="en-US" altLang="ko-KR" sz="16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</a:t>
            </a:r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초상권 침해</a:t>
            </a:r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’ </a:t>
            </a:r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발생하고 있다</a:t>
            </a:r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sz="16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endParaRPr lang="en-US" altLang="ko-KR" sz="16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서울시의 경우 </a:t>
            </a:r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</a:t>
            </a:r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동의 없이 촬영</a:t>
            </a:r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유포한 영상에서 특정인을 식별할 수 있는 얼굴 등이 드러날 경우 엄연한 </a:t>
            </a:r>
            <a:endParaRPr lang="en-US" altLang="ko-KR" sz="1600" b="1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fontAlgn="base"/>
            <a:r>
              <a:rPr lang="ko-KR" altLang="en-US" sz="1600" b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초상권 </a:t>
            </a:r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침해 범죄로 처벌 받을 수 있다</a:t>
            </a:r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’ </a:t>
            </a:r>
            <a:r>
              <a:rPr lang="ko-KR" altLang="en-US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고 밝혔다</a:t>
            </a:r>
            <a:r>
              <a:rPr lang="en-US" altLang="ko-KR" sz="16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sz="16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555BE897-9CAE-41E7-BA19-B5975C2F748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750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타원 21">
            <a:extLst>
              <a:ext uri="{FF2B5EF4-FFF2-40B4-BE49-F238E27FC236}">
                <a16:creationId xmlns:a16="http://schemas.microsoft.com/office/drawing/2014/main" id="{EAA301FC-BCB3-4EEB-BCC1-D528139B7280}"/>
              </a:ext>
            </a:extLst>
          </p:cNvPr>
          <p:cNvSpPr/>
          <p:nvPr/>
        </p:nvSpPr>
        <p:spPr>
          <a:xfrm>
            <a:off x="990170" y="2375628"/>
            <a:ext cx="4465241" cy="253918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444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87DC64E-70F5-45B1-9A6B-E96291F3BD77}"/>
              </a:ext>
            </a:extLst>
          </p:cNvPr>
          <p:cNvGrpSpPr/>
          <p:nvPr/>
        </p:nvGrpSpPr>
        <p:grpSpPr>
          <a:xfrm>
            <a:off x="251157" y="265886"/>
            <a:ext cx="5461000" cy="431880"/>
            <a:chOff x="251157" y="265886"/>
            <a:chExt cx="5461000" cy="431880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D3133FB-7739-4772-9F51-66D13B7D4E34}"/>
                </a:ext>
              </a:extLst>
            </p:cNvPr>
            <p:cNvSpPr txBox="1"/>
            <p:nvPr/>
          </p:nvSpPr>
          <p:spPr>
            <a:xfrm>
              <a:off x="251157" y="265886"/>
              <a:ext cx="5461000" cy="43188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algn="ctr" defTabSz="914400" fontAlgn="base">
                <a:lnSpc>
                  <a:spcPct val="100000"/>
                </a:lnSpc>
                <a:spcBef>
                  <a:spcPts val="0"/>
                </a:spcBef>
                <a:buNone/>
                <a:tabLst>
                  <a:tab pos="508000" algn="l"/>
                  <a:tab pos="1016000" algn="l"/>
                  <a:tab pos="1524000" algn="l"/>
                  <a:tab pos="2032000" algn="l"/>
                  <a:tab pos="2540000" algn="l"/>
                  <a:tab pos="3048000" algn="l"/>
                  <a:tab pos="3556000" algn="l"/>
                  <a:tab pos="4064000" algn="l"/>
                  <a:tab pos="4572000" algn="l"/>
                  <a:tab pos="5080000" algn="l"/>
                  <a:tab pos="5588000" algn="l"/>
                  <a:tab pos="6093460" algn="l"/>
                  <a:tab pos="6604000" algn="l"/>
                  <a:tab pos="7112000" algn="l"/>
                  <a:tab pos="7620000" algn="l"/>
                  <a:tab pos="8128000" algn="l"/>
                  <a:tab pos="8636000" algn="l"/>
                  <a:tab pos="9144000" algn="l"/>
                  <a:tab pos="9652000" algn="l"/>
                  <a:tab pos="10160000" algn="l"/>
                  <a:tab pos="10668000" algn="l"/>
                  <a:tab pos="11176000" algn="l"/>
                  <a:tab pos="11684000" algn="l"/>
                  <a:tab pos="12192000" algn="l"/>
                  <a:tab pos="12700000" algn="l"/>
                  <a:tab pos="13208000" algn="l"/>
                  <a:tab pos="13716000" algn="l"/>
                  <a:tab pos="14224000" algn="l"/>
                  <a:tab pos="14732000" algn="l"/>
                  <a:tab pos="15240000" algn="l"/>
                  <a:tab pos="15748000" algn="l"/>
                </a:tabLst>
                <a:defRPr sz="3500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defRPr>
              </a:lvl1pPr>
            </a:lstStyle>
            <a:p>
              <a:pPr algn="l"/>
              <a:r>
                <a:rPr lang="en-US" altLang="ko-KR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 </a:t>
              </a:r>
              <a:r>
                <a:rPr lang="ko-KR" altLang="en-US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분석배경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1AFF2DB-C860-4B9E-8BA9-A9EE0F5EA253}"/>
                </a:ext>
              </a:extLst>
            </p:cNvPr>
            <p:cNvSpPr txBox="1"/>
            <p:nvPr/>
          </p:nvSpPr>
          <p:spPr>
            <a:xfrm>
              <a:off x="1214410" y="322709"/>
              <a:ext cx="1975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600" dirty="0">
                <a:solidFill>
                  <a:srgbClr val="599AD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E771E44-B575-4791-9296-0EC3694DC00B}"/>
              </a:ext>
            </a:extLst>
          </p:cNvPr>
          <p:cNvSpPr txBox="1"/>
          <p:nvPr/>
        </p:nvSpPr>
        <p:spPr>
          <a:xfrm>
            <a:off x="681228" y="883832"/>
            <a:ext cx="477418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 </a:t>
            </a:r>
            <a:r>
              <a:rPr lang="ko-KR" altLang="en-US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플랫폼의 활성화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61573704-E292-47F9-B84F-F78F54AE0B2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34E8D9B-E18B-48A3-A287-F388CFDB9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480" y="3420580"/>
            <a:ext cx="2410908" cy="43088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496C1DD-B89D-478C-89D6-B6A48B22A4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821" y="3995511"/>
            <a:ext cx="2511425" cy="56301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FFBFE13-6D8A-4500-A997-9D898CD3B3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42"/>
          <a:stretch/>
        </p:blipFill>
        <p:spPr>
          <a:xfrm>
            <a:off x="1074714" y="2824738"/>
            <a:ext cx="2339766" cy="8144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7AD0190-660E-4711-A54F-BBBCB189F073}"/>
              </a:ext>
            </a:extLst>
          </p:cNvPr>
          <p:cNvSpPr txBox="1"/>
          <p:nvPr/>
        </p:nvSpPr>
        <p:spPr>
          <a:xfrm>
            <a:off x="6915156" y="2818550"/>
            <a:ext cx="370654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</a:t>
            </a:r>
            <a:r>
              <a:rPr lang="ko-KR" altLang="en-US" sz="2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인 미디어 시장의 성장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E3AB44D-1929-4E2F-9645-D7C87BD6A1CF}"/>
              </a:ext>
            </a:extLst>
          </p:cNvPr>
          <p:cNvSpPr/>
          <p:nvPr/>
        </p:nvSpPr>
        <p:spPr>
          <a:xfrm>
            <a:off x="6867676" y="3404708"/>
            <a:ext cx="4692068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 미디어가 성장하면서 다양한 플랫폼에서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실시간 라이브 방송과 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Vlog </a:t>
            </a: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등의 야외 방송 컨텐츠가 증가하였다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fontAlgn="base"/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미디어 컨텐츠에서 보행자들은 본인이 인지하지 못하는 사이에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경로로 자신의 얼굴이나 신체가 노출되는 상황이 발생한다</a:t>
            </a:r>
            <a:r>
              <a:rPr lang="en-US" altLang="ko-KR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9317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387DC64E-70F5-45B1-9A6B-E96291F3BD77}"/>
              </a:ext>
            </a:extLst>
          </p:cNvPr>
          <p:cNvGrpSpPr/>
          <p:nvPr/>
        </p:nvGrpSpPr>
        <p:grpSpPr>
          <a:xfrm>
            <a:off x="251157" y="265886"/>
            <a:ext cx="5461000" cy="431880"/>
            <a:chOff x="251157" y="265886"/>
            <a:chExt cx="5461000" cy="431880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D3133FB-7739-4772-9F51-66D13B7D4E34}"/>
                </a:ext>
              </a:extLst>
            </p:cNvPr>
            <p:cNvSpPr txBox="1"/>
            <p:nvPr/>
          </p:nvSpPr>
          <p:spPr>
            <a:xfrm>
              <a:off x="251157" y="265886"/>
              <a:ext cx="5461000" cy="43188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algn="ctr" defTabSz="914400" fontAlgn="base">
                <a:lnSpc>
                  <a:spcPct val="100000"/>
                </a:lnSpc>
                <a:spcBef>
                  <a:spcPts val="0"/>
                </a:spcBef>
                <a:buNone/>
                <a:tabLst>
                  <a:tab pos="508000" algn="l"/>
                  <a:tab pos="1016000" algn="l"/>
                  <a:tab pos="1524000" algn="l"/>
                  <a:tab pos="2032000" algn="l"/>
                  <a:tab pos="2540000" algn="l"/>
                  <a:tab pos="3048000" algn="l"/>
                  <a:tab pos="3556000" algn="l"/>
                  <a:tab pos="4064000" algn="l"/>
                  <a:tab pos="4572000" algn="l"/>
                  <a:tab pos="5080000" algn="l"/>
                  <a:tab pos="5588000" algn="l"/>
                  <a:tab pos="6093460" algn="l"/>
                  <a:tab pos="6604000" algn="l"/>
                  <a:tab pos="7112000" algn="l"/>
                  <a:tab pos="7620000" algn="l"/>
                  <a:tab pos="8128000" algn="l"/>
                  <a:tab pos="8636000" algn="l"/>
                  <a:tab pos="9144000" algn="l"/>
                  <a:tab pos="9652000" algn="l"/>
                  <a:tab pos="10160000" algn="l"/>
                  <a:tab pos="10668000" algn="l"/>
                  <a:tab pos="11176000" algn="l"/>
                  <a:tab pos="11684000" algn="l"/>
                  <a:tab pos="12192000" algn="l"/>
                  <a:tab pos="12700000" algn="l"/>
                  <a:tab pos="13208000" algn="l"/>
                  <a:tab pos="13716000" algn="l"/>
                  <a:tab pos="14224000" algn="l"/>
                  <a:tab pos="14732000" algn="l"/>
                  <a:tab pos="15240000" algn="l"/>
                  <a:tab pos="15748000" algn="l"/>
                </a:tabLst>
                <a:defRPr sz="3500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defRPr>
              </a:lvl1pPr>
            </a:lstStyle>
            <a:p>
              <a:pPr algn="l"/>
              <a:r>
                <a:rPr lang="en-US" altLang="ko-KR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 </a:t>
              </a:r>
              <a:r>
                <a:rPr lang="ko-KR" altLang="en-US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분석배경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1AFF2DB-C860-4B9E-8BA9-A9EE0F5EA253}"/>
                </a:ext>
              </a:extLst>
            </p:cNvPr>
            <p:cNvSpPr txBox="1"/>
            <p:nvPr/>
          </p:nvSpPr>
          <p:spPr>
            <a:xfrm>
              <a:off x="1214410" y="322709"/>
              <a:ext cx="1975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600" dirty="0">
                <a:solidFill>
                  <a:srgbClr val="599AD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E771E44-B575-4791-9296-0EC3694DC00B}"/>
              </a:ext>
            </a:extLst>
          </p:cNvPr>
          <p:cNvSpPr txBox="1"/>
          <p:nvPr/>
        </p:nvSpPr>
        <p:spPr>
          <a:xfrm>
            <a:off x="681228" y="883832"/>
            <a:ext cx="5468112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altLang="ko-KR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3)</a:t>
            </a:r>
            <a:r>
              <a:rPr lang="ko-KR" altLang="en-US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개인 의사와 상관 없이 얼굴 노출 발생</a:t>
            </a:r>
          </a:p>
          <a:p>
            <a:pPr fontAlgn="base"/>
            <a:endParaRPr lang="ko-KR" altLang="en-US" sz="28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accent5">
                  <a:lumMod val="7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69DDCCD-4E73-418D-B26E-689737886BF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24" name="그림 23" descr="e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16647" y="2403916"/>
            <a:ext cx="4956145" cy="270847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7A0E50E-CCB1-43D1-A5C9-C46A190B1500}"/>
              </a:ext>
            </a:extLst>
          </p:cNvPr>
          <p:cNvSpPr txBox="1"/>
          <p:nvPr/>
        </p:nvSpPr>
        <p:spPr>
          <a:xfrm>
            <a:off x="6915156" y="2341030"/>
            <a:ext cx="3706548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ko-KR" altLang="en-US" sz="22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모자이크 시스템의 필요성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6231AD0-4365-4DE1-917B-9FE8C67D2504}"/>
              </a:ext>
            </a:extLst>
          </p:cNvPr>
          <p:cNvSpPr/>
          <p:nvPr/>
        </p:nvSpPr>
        <p:spPr>
          <a:xfrm>
            <a:off x="6867676" y="2927188"/>
            <a:ext cx="5149938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익명의 보행자들의 의사와 관계없이 개인의 얼굴이 영상에 </a:t>
            </a:r>
            <a:endParaRPr lang="en-US" altLang="ko-KR" sz="15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노출 되는 경우가 많다</a:t>
            </a:r>
            <a:r>
              <a:rPr lang="en-US" altLang="ko-KR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fontAlgn="base"/>
            <a:endParaRPr lang="en-US" altLang="ko-KR" sz="15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 두명의 얼굴 노출은 다양한 편집 툴을 이용해서 모자이크 처리가 가능하지만</a:t>
            </a:r>
            <a:r>
              <a:rPr lang="en-US" altLang="ko-KR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다수의 얼굴 노출 또한 일일이 수작업으로 모자이크 처리를 해야 하기 때문에 편집 시 소비되는 시간이 만만치 않다</a:t>
            </a:r>
            <a:r>
              <a:rPr lang="en-US" altLang="ko-KR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fontAlgn="base"/>
            <a:endParaRPr lang="en-US" altLang="ko-KR" sz="15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fontAlgn="base"/>
            <a:r>
              <a:rPr lang="ko-KR" altLang="en-US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또한 실시간 스트리밍 방송에서는 모자이크 적용이 불가하기 때문에 실시간으로 보행자들의 초상권을 보호해줄 </a:t>
            </a:r>
            <a:r>
              <a:rPr lang="ko-KR" altLang="en-US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2E75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모자이크 시스템</a:t>
            </a:r>
            <a:r>
              <a:rPr lang="ko-KR" altLang="en-US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필요하다</a:t>
            </a:r>
            <a:r>
              <a:rPr lang="en-US" altLang="ko-KR" sz="15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39024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6F444AA7-7DAE-48ED-B8E7-99C43020F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767" y="2983428"/>
            <a:ext cx="2042337" cy="85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760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1F69EC0-F054-4AAD-A015-6BC88DB53845}"/>
              </a:ext>
            </a:extLst>
          </p:cNvPr>
          <p:cNvSpPr txBox="1"/>
          <p:nvPr/>
        </p:nvSpPr>
        <p:spPr>
          <a:xfrm>
            <a:off x="6109616" y="5690754"/>
            <a:ext cx="450679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2) OpenCV</a:t>
            </a:r>
            <a:r>
              <a: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:</a:t>
            </a:r>
            <a:r>
              <a: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얼굴 인식</a:t>
            </a:r>
            <a:r>
              <a: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sz="1600" spc="-15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모자이크 처리</a:t>
            </a:r>
            <a:endParaRPr lang="ko-KR" altLang="en-US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accent5">
                  <a:lumMod val="7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60473F8A-CC74-4508-BDC3-DDEAFCE44AD8}"/>
              </a:ext>
            </a:extLst>
          </p:cNvPr>
          <p:cNvGrpSpPr/>
          <p:nvPr/>
        </p:nvGrpSpPr>
        <p:grpSpPr>
          <a:xfrm>
            <a:off x="251157" y="265886"/>
            <a:ext cx="5461000" cy="431880"/>
            <a:chOff x="251157" y="265886"/>
            <a:chExt cx="5461000" cy="43188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267A735-4B36-4D63-8EC1-F1F3255892AD}"/>
                </a:ext>
              </a:extLst>
            </p:cNvPr>
            <p:cNvSpPr txBox="1"/>
            <p:nvPr/>
          </p:nvSpPr>
          <p:spPr>
            <a:xfrm>
              <a:off x="251157" y="265886"/>
              <a:ext cx="5461000" cy="43188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algn="ctr" defTabSz="914400" fontAlgn="base">
                <a:lnSpc>
                  <a:spcPct val="100000"/>
                </a:lnSpc>
                <a:spcBef>
                  <a:spcPts val="0"/>
                </a:spcBef>
                <a:buNone/>
                <a:tabLst>
                  <a:tab pos="508000" algn="l"/>
                  <a:tab pos="1016000" algn="l"/>
                  <a:tab pos="1524000" algn="l"/>
                  <a:tab pos="2032000" algn="l"/>
                  <a:tab pos="2540000" algn="l"/>
                  <a:tab pos="3048000" algn="l"/>
                  <a:tab pos="3556000" algn="l"/>
                  <a:tab pos="4064000" algn="l"/>
                  <a:tab pos="4572000" algn="l"/>
                  <a:tab pos="5080000" algn="l"/>
                  <a:tab pos="5588000" algn="l"/>
                  <a:tab pos="6093460" algn="l"/>
                  <a:tab pos="6604000" algn="l"/>
                  <a:tab pos="7112000" algn="l"/>
                  <a:tab pos="7620000" algn="l"/>
                  <a:tab pos="8128000" algn="l"/>
                  <a:tab pos="8636000" algn="l"/>
                  <a:tab pos="9144000" algn="l"/>
                  <a:tab pos="9652000" algn="l"/>
                  <a:tab pos="10160000" algn="l"/>
                  <a:tab pos="10668000" algn="l"/>
                  <a:tab pos="11176000" algn="l"/>
                  <a:tab pos="11684000" algn="l"/>
                  <a:tab pos="12192000" algn="l"/>
                  <a:tab pos="12700000" algn="l"/>
                  <a:tab pos="13208000" algn="l"/>
                  <a:tab pos="13716000" algn="l"/>
                  <a:tab pos="14224000" algn="l"/>
                  <a:tab pos="14732000" algn="l"/>
                  <a:tab pos="15240000" algn="l"/>
                  <a:tab pos="15748000" algn="l"/>
                </a:tabLst>
                <a:defRPr sz="3500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defRPr>
              </a:lvl1pPr>
            </a:lstStyle>
            <a:p>
              <a:pPr algn="l"/>
              <a:r>
                <a:rPr lang="en-US" altLang="ko-KR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2. </a:t>
              </a:r>
              <a:r>
                <a:rPr lang="ko-KR" altLang="en-US" sz="2000" b="1" spc="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rgbClr val="599AD5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분석목적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2C07CDE-0CD9-4654-89CF-6F9DBD80F620}"/>
                </a:ext>
              </a:extLst>
            </p:cNvPr>
            <p:cNvSpPr txBox="1"/>
            <p:nvPr/>
          </p:nvSpPr>
          <p:spPr>
            <a:xfrm>
              <a:off x="1214410" y="322709"/>
              <a:ext cx="27683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600" dirty="0">
                <a:solidFill>
                  <a:srgbClr val="599AD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7E471DE-5FBE-456E-9E99-4327B7BFF819}"/>
              </a:ext>
            </a:extLst>
          </p:cNvPr>
          <p:cNvSpPr txBox="1"/>
          <p:nvPr/>
        </p:nvSpPr>
        <p:spPr>
          <a:xfrm>
            <a:off x="757292" y="922486"/>
            <a:ext cx="2601363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ko-KR" altLang="en-US" sz="28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 목적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7A02754-173C-4020-B912-663994F23BC8}"/>
              </a:ext>
            </a:extLst>
          </p:cNvPr>
          <p:cNvSpPr txBox="1"/>
          <p:nvPr/>
        </p:nvSpPr>
        <p:spPr>
          <a:xfrm>
            <a:off x="848998" y="5706342"/>
            <a:ext cx="559220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1)  CNN:</a:t>
            </a:r>
            <a:r>
              <a:rPr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얼굴 분류기 생성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15C0666-AF41-42FA-8386-CA223949B47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385324" y="6308182"/>
            <a:ext cx="632290" cy="40425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B0BA1AB-0D90-4162-AC44-D429B41ACC6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-3517" t="-23959" r="3517" b="23959"/>
          <a:stretch/>
        </p:blipFill>
        <p:spPr>
          <a:xfrm>
            <a:off x="7543398" y="3575709"/>
            <a:ext cx="1639233" cy="1845257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635F3E6F-C0D9-4567-AD7E-7A5438F9CDC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406" y="3681439"/>
            <a:ext cx="3953386" cy="18452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4EA3AD4-3D26-4FA3-8016-E92721D0AA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878" y="1503658"/>
            <a:ext cx="8352244" cy="151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897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AA097F5-CB8E-4A1F-9378-0D9803330A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767" y="2983428"/>
            <a:ext cx="2042337" cy="85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79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12229</TotalTime>
  <Words>1291</Words>
  <Application>Microsoft Office PowerPoint</Application>
  <PresentationFormat>와이드스크린</PresentationFormat>
  <Paragraphs>209</Paragraphs>
  <Slides>31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1" baseType="lpstr">
      <vt:lpstr>Cambria Math</vt:lpstr>
      <vt:lpstr>맑은 고딕</vt:lpstr>
      <vt:lpstr>Tium</vt:lpstr>
      <vt:lpstr>나눔스퀘어 ExtraBold</vt:lpstr>
      <vt:lpstr>나눔스퀘어 Bold</vt:lpstr>
      <vt:lpstr>나눔바른고딕</vt:lpstr>
      <vt:lpstr>함초롬돋움</vt:lpstr>
      <vt:lpstr>Tmon몬소리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ehdtj</dc:creator>
  <cp:lastModifiedBy>kim uijoong</cp:lastModifiedBy>
  <cp:revision>488</cp:revision>
  <dcterms:created xsi:type="dcterms:W3CDTF">2018-12-20T01:09:06Z</dcterms:created>
  <dcterms:modified xsi:type="dcterms:W3CDTF">2019-06-06T09:35:20Z</dcterms:modified>
</cp:coreProperties>
</file>